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287000" cy="18288000"/>
  <p:notesSz cx="10287000" cy="18288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2580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F74F93-688D-462A-B99C-475F0F101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2992968"/>
            <a:ext cx="7715250" cy="6366933"/>
          </a:xfrm>
        </p:spPr>
        <p:txBody>
          <a:bodyPr anchor="b"/>
          <a:lstStyle>
            <a:lvl1pPr algn="ctr">
              <a:defRPr sz="5063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73D5C7E-F062-4EF1-93F1-C9774DD12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5" y="9605435"/>
            <a:ext cx="7715250" cy="4415365"/>
          </a:xfrm>
        </p:spPr>
        <p:txBody>
          <a:bodyPr/>
          <a:lstStyle>
            <a:lvl1pPr marL="0" indent="0" algn="ctr">
              <a:buNone/>
              <a:defRPr sz="2025"/>
            </a:lvl1pPr>
            <a:lvl2pPr marL="385785" indent="0" algn="ctr">
              <a:buNone/>
              <a:defRPr sz="1688"/>
            </a:lvl2pPr>
            <a:lvl3pPr marL="771571" indent="0" algn="ctr">
              <a:buNone/>
              <a:defRPr sz="1519"/>
            </a:lvl3pPr>
            <a:lvl4pPr marL="1157356" indent="0" algn="ctr">
              <a:buNone/>
              <a:defRPr sz="1350"/>
            </a:lvl4pPr>
            <a:lvl5pPr marL="1543141" indent="0" algn="ctr">
              <a:buNone/>
              <a:defRPr sz="1350"/>
            </a:lvl5pPr>
            <a:lvl6pPr marL="1928927" indent="0" algn="ctr">
              <a:buNone/>
              <a:defRPr sz="1350"/>
            </a:lvl6pPr>
            <a:lvl7pPr marL="2314712" indent="0" algn="ctr">
              <a:buNone/>
              <a:defRPr sz="1350"/>
            </a:lvl7pPr>
            <a:lvl8pPr marL="2700498" indent="0" algn="ctr">
              <a:buNone/>
              <a:defRPr sz="1350"/>
            </a:lvl8pPr>
            <a:lvl9pPr marL="3086283" indent="0" algn="ctr">
              <a:buNone/>
              <a:defRPr sz="135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35C79C-7F31-4F91-BA4C-EED50C273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313BA9-69BA-458C-B714-C3D8DD5DE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245147-A6AA-4E52-AC29-7A194192E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6848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9C38D-EA67-4F01-99F4-C8B087F9C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F4AEB5-D03F-4979-8F46-A23E3F011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62148E-9AEE-4B38-BEAD-99BA841C3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C874DE-DDA6-41DB-A54C-DB1643D22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2EE308-7F52-4748-81CE-3C7C5185C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0464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C46D0-0BD2-4B46-8850-A6B5618EB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73" y="4559303"/>
            <a:ext cx="8872538" cy="7607299"/>
          </a:xfrm>
        </p:spPr>
        <p:txBody>
          <a:bodyPr anchor="b"/>
          <a:lstStyle>
            <a:lvl1pPr>
              <a:defRPr sz="5063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D6E1F6-B968-40D3-90A7-FBC1248D9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873" y="12238569"/>
            <a:ext cx="8872538" cy="4000499"/>
          </a:xfrm>
        </p:spPr>
        <p:txBody>
          <a:bodyPr/>
          <a:lstStyle>
            <a:lvl1pPr marL="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1pPr>
            <a:lvl2pPr marL="38578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771571" indent="0">
              <a:buNone/>
              <a:defRPr sz="1519">
                <a:solidFill>
                  <a:schemeClr val="tx1">
                    <a:tint val="75000"/>
                  </a:schemeClr>
                </a:solidFill>
              </a:defRPr>
            </a:lvl3pPr>
            <a:lvl4pPr marL="115735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4pPr>
            <a:lvl5pPr marL="154314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5pPr>
            <a:lvl6pPr marL="192892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6pPr>
            <a:lvl7pPr marL="231471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7pPr>
            <a:lvl8pPr marL="2700498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8pPr>
            <a:lvl9pPr marL="30862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806E5D-58C6-4796-8009-24646D577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FA356A-C8A9-4214-B6D9-DC8E3EDBF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E9C348-3693-45DA-AB41-103CABA9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33929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F00761-9089-4E0B-9802-3244C1201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BB2568-D9FD-4071-A7FF-01C6E9A6B6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7231" y="4868333"/>
            <a:ext cx="4371975" cy="116035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007B6BE-7E1D-4C6E-8445-F61DCBBF8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794" y="4868333"/>
            <a:ext cx="4371975" cy="116035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726497-9284-43E9-A5CC-EF918293A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B414D6-E56C-4148-A887-7AB2896F6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835DC2-FB18-4D73-8F03-E063A3FCA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1577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4AF92-F446-480F-B107-594E08F9B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571" y="973668"/>
            <a:ext cx="8872538" cy="353483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551EA3-8EA1-45C4-AA11-EE65A5DAE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8571" y="4483101"/>
            <a:ext cx="4351883" cy="2197099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85" indent="0">
              <a:buNone/>
              <a:defRPr sz="1688" b="1"/>
            </a:lvl2pPr>
            <a:lvl3pPr marL="771571" indent="0">
              <a:buNone/>
              <a:defRPr sz="1519" b="1"/>
            </a:lvl3pPr>
            <a:lvl4pPr marL="1157356" indent="0">
              <a:buNone/>
              <a:defRPr sz="1350" b="1"/>
            </a:lvl4pPr>
            <a:lvl5pPr marL="1543141" indent="0">
              <a:buNone/>
              <a:defRPr sz="1350" b="1"/>
            </a:lvl5pPr>
            <a:lvl6pPr marL="1928927" indent="0">
              <a:buNone/>
              <a:defRPr sz="1350" b="1"/>
            </a:lvl6pPr>
            <a:lvl7pPr marL="2314712" indent="0">
              <a:buNone/>
              <a:defRPr sz="1350" b="1"/>
            </a:lvl7pPr>
            <a:lvl8pPr marL="2700498" indent="0">
              <a:buNone/>
              <a:defRPr sz="1350" b="1"/>
            </a:lvl8pPr>
            <a:lvl9pPr marL="3086283" indent="0">
              <a:buNone/>
              <a:defRPr sz="135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42B116-BB27-4191-9A89-D2942F110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8571" y="6680200"/>
            <a:ext cx="4351883" cy="98255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2270935-0F4D-4325-AB52-0109650B65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07794" y="4483101"/>
            <a:ext cx="4373315" cy="2197099"/>
          </a:xfrm>
        </p:spPr>
        <p:txBody>
          <a:bodyPr anchor="b"/>
          <a:lstStyle>
            <a:lvl1pPr marL="0" indent="0">
              <a:buNone/>
              <a:defRPr sz="2025" b="1"/>
            </a:lvl1pPr>
            <a:lvl2pPr marL="385785" indent="0">
              <a:buNone/>
              <a:defRPr sz="1688" b="1"/>
            </a:lvl2pPr>
            <a:lvl3pPr marL="771571" indent="0">
              <a:buNone/>
              <a:defRPr sz="1519" b="1"/>
            </a:lvl3pPr>
            <a:lvl4pPr marL="1157356" indent="0">
              <a:buNone/>
              <a:defRPr sz="1350" b="1"/>
            </a:lvl4pPr>
            <a:lvl5pPr marL="1543141" indent="0">
              <a:buNone/>
              <a:defRPr sz="1350" b="1"/>
            </a:lvl5pPr>
            <a:lvl6pPr marL="1928927" indent="0">
              <a:buNone/>
              <a:defRPr sz="1350" b="1"/>
            </a:lvl6pPr>
            <a:lvl7pPr marL="2314712" indent="0">
              <a:buNone/>
              <a:defRPr sz="1350" b="1"/>
            </a:lvl7pPr>
            <a:lvl8pPr marL="2700498" indent="0">
              <a:buNone/>
              <a:defRPr sz="1350" b="1"/>
            </a:lvl8pPr>
            <a:lvl9pPr marL="3086283" indent="0">
              <a:buNone/>
              <a:defRPr sz="135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BE91726-118D-48BB-A53F-7AC459EA51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07794" y="6680200"/>
            <a:ext cx="4373315" cy="98255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E526028-FDCD-4EFD-9710-739EE62CC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A64907A-AFA8-48EE-87F0-4F18EE7CD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AB22BC6-8B0C-480B-80AA-D069CCD2C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8537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0FCEE9-02BF-4E6A-B56F-340B1690F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5A4FE5A-602A-4973-987D-7EC8E85D0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F7CB9F-A84B-4BA0-AA56-1AD47269B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C8B6C43-BF2F-42E1-A8B3-E61DB75E4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34995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F33CB93-C02B-4ECA-943B-533F0D54F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DDF275E-5F73-4FBE-8BC6-96FD40702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1FF5A9-F863-4086-B2F6-607367EA2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0849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8790D3-ADBD-451D-8C6D-EEC0F15F2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572" y="1219200"/>
            <a:ext cx="3317825" cy="426720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1B47B0-C2C5-45C6-A482-2F8EFD33F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315" y="2633135"/>
            <a:ext cx="5207794" cy="12996333"/>
          </a:xfrm>
        </p:spPr>
        <p:txBody>
          <a:bodyPr/>
          <a:lstStyle>
            <a:lvl1pPr>
              <a:defRPr sz="2700"/>
            </a:lvl1pPr>
            <a:lvl2pPr>
              <a:defRPr sz="2363"/>
            </a:lvl2pPr>
            <a:lvl3pPr>
              <a:defRPr sz="202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2A3688-4BA3-4535-8D8B-1265C6E3A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8572" y="5486400"/>
            <a:ext cx="3317825" cy="10164235"/>
          </a:xfrm>
        </p:spPr>
        <p:txBody>
          <a:bodyPr/>
          <a:lstStyle>
            <a:lvl1pPr marL="0" indent="0">
              <a:buNone/>
              <a:defRPr sz="1350"/>
            </a:lvl1pPr>
            <a:lvl2pPr marL="385785" indent="0">
              <a:buNone/>
              <a:defRPr sz="1181"/>
            </a:lvl2pPr>
            <a:lvl3pPr marL="771571" indent="0">
              <a:buNone/>
              <a:defRPr sz="1013"/>
            </a:lvl3pPr>
            <a:lvl4pPr marL="1157356" indent="0">
              <a:buNone/>
              <a:defRPr sz="844"/>
            </a:lvl4pPr>
            <a:lvl5pPr marL="1543141" indent="0">
              <a:buNone/>
              <a:defRPr sz="844"/>
            </a:lvl5pPr>
            <a:lvl6pPr marL="1928927" indent="0">
              <a:buNone/>
              <a:defRPr sz="844"/>
            </a:lvl6pPr>
            <a:lvl7pPr marL="2314712" indent="0">
              <a:buNone/>
              <a:defRPr sz="844"/>
            </a:lvl7pPr>
            <a:lvl8pPr marL="2700498" indent="0">
              <a:buNone/>
              <a:defRPr sz="844"/>
            </a:lvl8pPr>
            <a:lvl9pPr marL="3086283" indent="0">
              <a:buNone/>
              <a:defRPr sz="84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BDD998-C8C6-4164-BD2C-975CC6E64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AEFA4A-7803-40AE-B75C-6A117BE90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50F4E6-85EF-4832-941E-57D7C4D53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4285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3B5493-3D65-4EB3-8648-066A066B3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572" y="1219200"/>
            <a:ext cx="3317825" cy="426720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9E3F91-D360-4D39-8DCB-381884AEA1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73315" y="2633135"/>
            <a:ext cx="5207794" cy="12996333"/>
          </a:xfrm>
        </p:spPr>
        <p:txBody>
          <a:bodyPr/>
          <a:lstStyle>
            <a:lvl1pPr marL="0" indent="0">
              <a:buNone/>
              <a:defRPr sz="2700"/>
            </a:lvl1pPr>
            <a:lvl2pPr marL="385785" indent="0">
              <a:buNone/>
              <a:defRPr sz="2363"/>
            </a:lvl2pPr>
            <a:lvl3pPr marL="771571" indent="0">
              <a:buNone/>
              <a:defRPr sz="2025"/>
            </a:lvl3pPr>
            <a:lvl4pPr marL="1157356" indent="0">
              <a:buNone/>
              <a:defRPr sz="1688"/>
            </a:lvl4pPr>
            <a:lvl5pPr marL="1543141" indent="0">
              <a:buNone/>
              <a:defRPr sz="1688"/>
            </a:lvl5pPr>
            <a:lvl6pPr marL="1928927" indent="0">
              <a:buNone/>
              <a:defRPr sz="1688"/>
            </a:lvl6pPr>
            <a:lvl7pPr marL="2314712" indent="0">
              <a:buNone/>
              <a:defRPr sz="1688"/>
            </a:lvl7pPr>
            <a:lvl8pPr marL="2700498" indent="0">
              <a:buNone/>
              <a:defRPr sz="1688"/>
            </a:lvl8pPr>
            <a:lvl9pPr marL="3086283" indent="0">
              <a:buNone/>
              <a:defRPr sz="1688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413BE0-422A-4E2C-B877-4DFEBA2A61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8572" y="5486400"/>
            <a:ext cx="3317825" cy="10164235"/>
          </a:xfrm>
        </p:spPr>
        <p:txBody>
          <a:bodyPr/>
          <a:lstStyle>
            <a:lvl1pPr marL="0" indent="0">
              <a:buNone/>
              <a:defRPr sz="1350"/>
            </a:lvl1pPr>
            <a:lvl2pPr marL="385785" indent="0">
              <a:buNone/>
              <a:defRPr sz="1181"/>
            </a:lvl2pPr>
            <a:lvl3pPr marL="771571" indent="0">
              <a:buNone/>
              <a:defRPr sz="1013"/>
            </a:lvl3pPr>
            <a:lvl4pPr marL="1157356" indent="0">
              <a:buNone/>
              <a:defRPr sz="844"/>
            </a:lvl4pPr>
            <a:lvl5pPr marL="1543141" indent="0">
              <a:buNone/>
              <a:defRPr sz="844"/>
            </a:lvl5pPr>
            <a:lvl6pPr marL="1928927" indent="0">
              <a:buNone/>
              <a:defRPr sz="844"/>
            </a:lvl6pPr>
            <a:lvl7pPr marL="2314712" indent="0">
              <a:buNone/>
              <a:defRPr sz="844"/>
            </a:lvl7pPr>
            <a:lvl8pPr marL="2700498" indent="0">
              <a:buNone/>
              <a:defRPr sz="844"/>
            </a:lvl8pPr>
            <a:lvl9pPr marL="3086283" indent="0">
              <a:buNone/>
              <a:defRPr sz="84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AD6744-F01D-4BBE-A3D9-F22681350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69EDFB-ACD0-4495-9AFE-7FFF9AE54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B2030E-F894-4A92-BD14-99D19F2D1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2667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199054-FC75-4B03-9272-51A936E20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EB8C6D-7981-4030-975F-0D34CF7F38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DEDDC1-7108-4B5F-A52B-D312F8BB9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DA1411-D890-4439-B290-D2686264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E821B3-7CD2-4A1F-9820-45029BCF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2404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FACE5D1-0F2D-468E-9CEB-508F73899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61635" y="973667"/>
            <a:ext cx="2218134" cy="154982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CC7102-37AC-4CCB-9163-498AF464B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7231" y="973667"/>
            <a:ext cx="6525816" cy="1549823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24D19F-B013-49CA-A2B4-C66ED5487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76BD0D-3A5C-48D7-9E1E-6014785B2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06D5DB-DD1E-41D9-9286-7ED144D8D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9074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806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FA96E-B197-422C-B7AE-5A8EAA811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973668"/>
            <a:ext cx="8872538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186625-73F1-42AA-B8C0-1ECF09727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231" y="4868333"/>
            <a:ext cx="8872538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02B666-5C36-4A51-9F02-EE034EBCC5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7231" y="16950268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A79A95-1CB9-46C6-8B47-543DF7D89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7569" y="16950268"/>
            <a:ext cx="347186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859694-7CCD-467E-B08D-EE03CC263A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65194" y="16950268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28928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771571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93" indent="-192893" algn="l" defTabSz="771571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78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463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249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6034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819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605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390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9176" indent="-192893" algn="l" defTabSz="771571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85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71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356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141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927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712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498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283" algn="l" defTabSz="771571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egov.kz/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adilet.zan.kz/kaz/docs/V2000020883#z57" TargetMode="Externa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100" y="671271"/>
            <a:ext cx="3284445" cy="33146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67818E-2A6C-4A97-9412-F3448D00D897}"/>
              </a:ext>
            </a:extLst>
          </p:cNvPr>
          <p:cNvSpPr txBox="1"/>
          <p:nvPr/>
        </p:nvSpPr>
        <p:spPr>
          <a:xfrm>
            <a:off x="800100" y="5638800"/>
            <a:ext cx="86868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</a:t>
            </a:r>
            <a:r>
              <a:rPr lang="ru-KZ" sz="4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Мектепке</a:t>
            </a:r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4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дейінгі</a:t>
            </a:r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4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ұйымдарға</a:t>
            </a:r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4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құжаттарды</a:t>
            </a:r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4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қабылдау</a:t>
            </a:r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4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4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балаларды</a:t>
            </a:r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4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қабылдау</a:t>
            </a:r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  </a:t>
            </a:r>
            <a:r>
              <a:rPr lang="ru-KZ" sz="4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мемлекеттік</a:t>
            </a:r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4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</a:t>
            </a:r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4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көрсету</a:t>
            </a:r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4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тәртібі</a:t>
            </a:r>
            <a:endParaRPr lang="kk-KZ" sz="4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KZ" sz="4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4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Порядок оказания  государственной услуги "Прием  документов и зачисление детей в  дошкольные организации"</a:t>
            </a:r>
            <a:endParaRPr lang="ru-KZ" sz="4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1C2196-B3BD-44E8-8754-57AB2688B0E9}"/>
              </a:ext>
            </a:extLst>
          </p:cNvPr>
          <p:cNvSpPr txBox="1"/>
          <p:nvPr/>
        </p:nvSpPr>
        <p:spPr>
          <a:xfrm>
            <a:off x="3924300" y="671271"/>
            <a:ext cx="5715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«Ақмола облысы білім басқармасының Степногорск қаласы бойынша білім бөлімінің жанындағы Степногорск қаласының </a:t>
            </a:r>
          </a:p>
          <a:p>
            <a:pPr algn="ctr"/>
            <a:r>
              <a:rPr lang="kk-KZ" sz="18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«Балауса» бөбекжайы» мемлекеттік коммуналдық қазыналық кәсіпорны</a:t>
            </a:r>
            <a:endParaRPr lang="ru-KZ" sz="1800" dirty="0">
              <a:solidFill>
                <a:srgbClr val="0D0F3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kk-KZ" sz="18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KZ" sz="1800" dirty="0">
              <a:solidFill>
                <a:srgbClr val="0D0F3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kk-KZ" sz="18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Государственное коммунальное казенное предприятие </a:t>
            </a:r>
            <a:r>
              <a:rPr lang="ru-RU" sz="18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kk-KZ" sz="18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Ясли-сад «Балауса» </a:t>
            </a:r>
          </a:p>
          <a:p>
            <a:pPr algn="ctr"/>
            <a:r>
              <a:rPr lang="kk-KZ" sz="18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города Степногорск при отделе образования </a:t>
            </a:r>
          </a:p>
          <a:p>
            <a:pPr algn="ctr"/>
            <a:r>
              <a:rPr lang="kk-KZ" sz="18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городу Степногорск управления образования Акмолинской области» </a:t>
            </a:r>
            <a:endParaRPr lang="ru-KZ" sz="1800" dirty="0">
              <a:solidFill>
                <a:srgbClr val="0D0F3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4DF6F9A-2E4B-4D2E-BC5C-B2F828E9E4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12801600"/>
            <a:ext cx="6426201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39468" y="1066800"/>
            <a:ext cx="9847532" cy="14036790"/>
          </a:xfrm>
          <a:prstGeom prst="rect">
            <a:avLst/>
          </a:prstGeom>
        </p:spPr>
        <p:txBody>
          <a:bodyPr vert="horz" wrap="square" lIns="0" tIns="230504" rIns="0" bIns="0" rtlCol="0">
            <a:spAutoFit/>
          </a:bodyPr>
          <a:lstStyle/>
          <a:p>
            <a:pPr marL="74935"/>
            <a:r>
              <a:rPr sz="2800" b="1" spc="290" dirty="0">
                <a:latin typeface="Arial"/>
                <a:cs typeface="Arial"/>
              </a:rPr>
              <a:t>Мемлекеттік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қызметті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110" dirty="0">
                <a:latin typeface="Arial"/>
                <a:cs typeface="Arial"/>
              </a:rPr>
              <a:t>ұсыну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160" dirty="0">
                <a:latin typeface="Arial"/>
                <a:cs typeface="Arial"/>
              </a:rPr>
              <a:t>тәсілдері</a:t>
            </a:r>
            <a:endParaRPr sz="2800" dirty="0">
              <a:latin typeface="Arial"/>
              <a:cs typeface="Arial"/>
            </a:endParaRPr>
          </a:p>
          <a:p>
            <a:pPr marL="932247" marR="256558"/>
            <a:r>
              <a:rPr sz="2800" b="1" spc="290" dirty="0">
                <a:solidFill>
                  <a:srgbClr val="1C7DC3"/>
                </a:solidFill>
                <a:latin typeface="Arial"/>
                <a:cs typeface="Arial"/>
              </a:rPr>
              <a:t>Мемлекеттік </a:t>
            </a:r>
            <a:r>
              <a:rPr sz="2800" b="1" spc="270" dirty="0">
                <a:solidFill>
                  <a:srgbClr val="1C7DC3"/>
                </a:solidFill>
                <a:latin typeface="Arial"/>
                <a:cs typeface="Arial"/>
              </a:rPr>
              <a:t>қызметті </a:t>
            </a:r>
            <a:r>
              <a:rPr sz="2800" b="1" spc="190" dirty="0">
                <a:solidFill>
                  <a:srgbClr val="1C7DC3"/>
                </a:solidFill>
                <a:latin typeface="Arial"/>
                <a:cs typeface="Arial"/>
              </a:rPr>
              <a:t>көрсету </a:t>
            </a:r>
            <a:r>
              <a:rPr sz="2800" b="1" spc="245" dirty="0">
                <a:solidFill>
                  <a:srgbClr val="1C7DC3"/>
                </a:solidFill>
                <a:latin typeface="Arial"/>
                <a:cs typeface="Arial"/>
              </a:rPr>
              <a:t>үшін </a:t>
            </a:r>
            <a:r>
              <a:rPr sz="2800" b="1" spc="25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300" dirty="0">
                <a:solidFill>
                  <a:srgbClr val="1C7DC3"/>
                </a:solidFill>
                <a:latin typeface="Arial"/>
                <a:cs typeface="Arial"/>
              </a:rPr>
              <a:t>құжаттарды</a:t>
            </a:r>
            <a:r>
              <a:rPr sz="2800" b="1" spc="-5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20" dirty="0">
                <a:solidFill>
                  <a:srgbClr val="1C7DC3"/>
                </a:solidFill>
                <a:latin typeface="Arial"/>
                <a:cs typeface="Arial"/>
              </a:rPr>
              <a:t>қабылдау</a:t>
            </a:r>
            <a:r>
              <a:rPr sz="28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325" dirty="0">
                <a:solidFill>
                  <a:srgbClr val="1C7DC3"/>
                </a:solidFill>
                <a:latin typeface="Arial"/>
                <a:cs typeface="Arial"/>
              </a:rPr>
              <a:t>және</a:t>
            </a:r>
            <a:r>
              <a:rPr sz="28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140" dirty="0">
                <a:solidFill>
                  <a:srgbClr val="1C7DC3"/>
                </a:solidFill>
                <a:latin typeface="Arial"/>
                <a:cs typeface="Arial"/>
              </a:rPr>
              <a:t>беру</a:t>
            </a:r>
            <a:r>
              <a:rPr sz="28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190" dirty="0">
                <a:solidFill>
                  <a:srgbClr val="1C7DC3"/>
                </a:solidFill>
                <a:latin typeface="Arial"/>
                <a:cs typeface="Arial"/>
              </a:rPr>
              <a:t>көрсетілетін </a:t>
            </a:r>
            <a:r>
              <a:rPr sz="2800" b="1" spc="-7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70" dirty="0">
                <a:solidFill>
                  <a:srgbClr val="1C7DC3"/>
                </a:solidFill>
                <a:latin typeface="Arial"/>
                <a:cs typeface="Arial"/>
              </a:rPr>
              <a:t>қызметті </a:t>
            </a:r>
            <a:r>
              <a:rPr sz="2800" b="1" spc="210" dirty="0">
                <a:solidFill>
                  <a:srgbClr val="1C7DC3"/>
                </a:solidFill>
                <a:latin typeface="Arial"/>
                <a:cs typeface="Arial"/>
              </a:rPr>
              <a:t>берушінің </a:t>
            </a:r>
            <a:r>
              <a:rPr sz="2800" b="1" spc="175" dirty="0">
                <a:solidFill>
                  <a:srgbClr val="1C7DC3"/>
                </a:solidFill>
                <a:latin typeface="Arial"/>
                <a:cs typeface="Arial"/>
              </a:rPr>
              <a:t>кеңсесі, </a:t>
            </a:r>
            <a:r>
              <a:rPr sz="2800" b="1" spc="215" dirty="0">
                <a:solidFill>
                  <a:srgbClr val="1C7DC3"/>
                </a:solidFill>
                <a:latin typeface="Arial"/>
                <a:cs typeface="Arial"/>
              </a:rPr>
              <a:t>"электрондық </a:t>
            </a:r>
            <a:r>
              <a:rPr sz="2800" b="1" spc="22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54" dirty="0">
                <a:solidFill>
                  <a:srgbClr val="1C7DC3"/>
                </a:solidFill>
                <a:latin typeface="Arial"/>
                <a:cs typeface="Arial"/>
              </a:rPr>
              <a:t>үкімет" </a:t>
            </a:r>
            <a:r>
              <a:rPr sz="2800" b="1" spc="140" dirty="0">
                <a:solidFill>
                  <a:srgbClr val="1C7DC3"/>
                </a:solidFill>
                <a:latin typeface="Arial"/>
                <a:cs typeface="Arial"/>
              </a:rPr>
              <a:t>веб-порталы </a:t>
            </a:r>
            <a:r>
              <a:rPr sz="2800" b="1" spc="165" dirty="0">
                <a:solidFill>
                  <a:srgbClr val="1C7DC3"/>
                </a:solidFill>
                <a:latin typeface="Arial"/>
                <a:cs typeface="Arial"/>
              </a:rPr>
              <a:t>(бұдан </a:t>
            </a:r>
            <a:r>
              <a:rPr sz="2800" b="1" spc="140" dirty="0">
                <a:solidFill>
                  <a:srgbClr val="1C7DC3"/>
                </a:solidFill>
                <a:latin typeface="Arial"/>
                <a:cs typeface="Arial"/>
              </a:rPr>
              <a:t>әрі </a:t>
            </a:r>
            <a:r>
              <a:rPr sz="2800" b="1" spc="-30" dirty="0">
                <a:solidFill>
                  <a:srgbClr val="1C7DC3"/>
                </a:solidFill>
                <a:latin typeface="Arial"/>
                <a:cs typeface="Arial"/>
              </a:rPr>
              <a:t>- </a:t>
            </a:r>
            <a:r>
              <a:rPr sz="2800" b="1" spc="160" dirty="0">
                <a:solidFill>
                  <a:srgbClr val="1C7DC3"/>
                </a:solidFill>
                <a:latin typeface="Arial"/>
                <a:cs typeface="Arial"/>
              </a:rPr>
              <a:t>портал) </a:t>
            </a:r>
            <a:r>
              <a:rPr sz="2800" b="1" spc="16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00" dirty="0">
                <a:solidFill>
                  <a:srgbClr val="1C7DC3"/>
                </a:solidFill>
                <a:latin typeface="Arial"/>
                <a:cs typeface="Arial"/>
              </a:rPr>
              <a:t>арқылы</a:t>
            </a:r>
            <a:r>
              <a:rPr sz="28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80" dirty="0">
                <a:solidFill>
                  <a:srgbClr val="1C7DC3"/>
                </a:solidFill>
                <a:latin typeface="Arial"/>
                <a:cs typeface="Arial"/>
              </a:rPr>
              <a:t>жүзеге</a:t>
            </a:r>
            <a:r>
              <a:rPr sz="2800" b="1" spc="-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110" dirty="0">
                <a:solidFill>
                  <a:srgbClr val="1C7DC3"/>
                </a:solidFill>
                <a:latin typeface="Arial"/>
                <a:cs typeface="Arial"/>
              </a:rPr>
              <a:t>асырылады.</a:t>
            </a:r>
            <a:endParaRPr sz="2800" dirty="0">
              <a:latin typeface="Arial"/>
              <a:cs typeface="Arial"/>
            </a:endParaRPr>
          </a:p>
          <a:p>
            <a:endParaRPr sz="2800" dirty="0">
              <a:latin typeface="Arial"/>
              <a:cs typeface="Arial"/>
            </a:endParaRPr>
          </a:p>
          <a:p>
            <a:pPr marL="27942"/>
            <a:r>
              <a:rPr sz="2800" b="1" spc="290" dirty="0">
                <a:latin typeface="Arial"/>
                <a:cs typeface="Arial"/>
              </a:rPr>
              <a:t>Мемлекеттік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қызметті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190" dirty="0">
                <a:latin typeface="Arial"/>
                <a:cs typeface="Arial"/>
              </a:rPr>
              <a:t>көрсету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04" dirty="0">
                <a:latin typeface="Arial"/>
                <a:cs typeface="Arial"/>
              </a:rPr>
              <a:t>мерзімі</a:t>
            </a:r>
            <a:endParaRPr sz="2800" dirty="0">
              <a:latin typeface="Arial"/>
              <a:cs typeface="Arial"/>
            </a:endParaRPr>
          </a:p>
          <a:p>
            <a:pPr marL="7748190"/>
            <a:r>
              <a:rPr sz="2800" b="1" spc="100" dirty="0">
                <a:solidFill>
                  <a:srgbClr val="1C7DC3"/>
                </a:solidFill>
                <a:latin typeface="Arial"/>
                <a:cs typeface="Arial"/>
              </a:rPr>
              <a:t>30</a:t>
            </a:r>
            <a:r>
              <a:rPr sz="2800" b="1" spc="-8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29" dirty="0">
                <a:solidFill>
                  <a:srgbClr val="1C7DC3"/>
                </a:solidFill>
                <a:latin typeface="Arial"/>
                <a:cs typeface="Arial"/>
              </a:rPr>
              <a:t>минут.</a:t>
            </a:r>
            <a:endParaRPr sz="2800" dirty="0">
              <a:latin typeface="Arial"/>
              <a:cs typeface="Arial"/>
            </a:endParaRPr>
          </a:p>
          <a:p>
            <a:pPr marL="1317719" marR="5081" indent="-1304384"/>
            <a:endParaRPr lang="kk-KZ" sz="2800" b="1" spc="290" dirty="0">
              <a:latin typeface="Arial"/>
              <a:cs typeface="Arial"/>
            </a:endParaRPr>
          </a:p>
          <a:p>
            <a:pPr marL="1317719" marR="5081" indent="-1304384"/>
            <a:r>
              <a:rPr sz="2800" b="1" spc="290" dirty="0" err="1">
                <a:latin typeface="Arial"/>
                <a:cs typeface="Arial"/>
              </a:rPr>
              <a:t>Мемлекеттік</a:t>
            </a:r>
            <a:r>
              <a:rPr sz="2800" b="1" spc="290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қызметті </a:t>
            </a:r>
            <a:r>
              <a:rPr sz="2800" b="1" spc="190" dirty="0">
                <a:latin typeface="Arial"/>
                <a:cs typeface="Arial"/>
              </a:rPr>
              <a:t>көрсету </a:t>
            </a:r>
            <a:r>
              <a:rPr sz="2800" b="1" spc="110" dirty="0">
                <a:latin typeface="Arial"/>
                <a:cs typeface="Arial"/>
              </a:rPr>
              <a:t>нысаны </a:t>
            </a:r>
            <a:r>
              <a:rPr sz="2800" b="1" spc="114" dirty="0">
                <a:latin typeface="Arial"/>
                <a:cs typeface="Arial"/>
              </a:rPr>
              <a:t> </a:t>
            </a:r>
            <a:r>
              <a:rPr sz="2800" b="1" spc="215" dirty="0">
                <a:solidFill>
                  <a:srgbClr val="1C7DC3"/>
                </a:solidFill>
                <a:latin typeface="Arial"/>
                <a:cs typeface="Arial"/>
              </a:rPr>
              <a:t>Электрондық</a:t>
            </a:r>
            <a:r>
              <a:rPr sz="2800" b="1" spc="-2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190" dirty="0">
                <a:solidFill>
                  <a:srgbClr val="1C7DC3"/>
                </a:solidFill>
                <a:latin typeface="Arial"/>
                <a:cs typeface="Arial"/>
              </a:rPr>
              <a:t>(ішінара</a:t>
            </a:r>
            <a:r>
              <a:rPr sz="2800" b="1" spc="-2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04" dirty="0">
                <a:solidFill>
                  <a:srgbClr val="1C7DC3"/>
                </a:solidFill>
                <a:latin typeface="Arial"/>
                <a:cs typeface="Arial"/>
              </a:rPr>
              <a:t>автоматтандырылған)/</a:t>
            </a:r>
            <a:endParaRPr sz="2800" dirty="0">
              <a:latin typeface="Arial"/>
              <a:cs typeface="Arial"/>
            </a:endParaRPr>
          </a:p>
          <a:p>
            <a:pPr marL="1305019"/>
            <a:r>
              <a:rPr sz="2800" b="1" spc="285" dirty="0">
                <a:solidFill>
                  <a:srgbClr val="1C7DC3"/>
                </a:solidFill>
                <a:latin typeface="Arial"/>
                <a:cs typeface="Arial"/>
              </a:rPr>
              <a:t>қағаз</a:t>
            </a:r>
            <a:r>
              <a:rPr sz="2800" b="1" spc="-7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175" dirty="0">
                <a:solidFill>
                  <a:srgbClr val="1C7DC3"/>
                </a:solidFill>
                <a:latin typeface="Arial"/>
                <a:cs typeface="Arial"/>
              </a:rPr>
              <a:t>түрінде.</a:t>
            </a:r>
            <a:endParaRPr sz="2800" dirty="0">
              <a:latin typeface="Arial"/>
              <a:cs typeface="Arial"/>
            </a:endParaRPr>
          </a:p>
          <a:p>
            <a:endParaRPr lang="ru-KZ" sz="2800" dirty="0">
              <a:latin typeface="Arial"/>
              <a:cs typeface="Arial"/>
            </a:endParaRPr>
          </a:p>
          <a:p>
            <a:pPr marL="74935"/>
            <a:r>
              <a:rPr sz="2800" b="1" spc="290" dirty="0" err="1">
                <a:latin typeface="Arial"/>
                <a:cs typeface="Arial"/>
              </a:rPr>
              <a:t>Мемлекеттік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қызметті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190" dirty="0">
                <a:latin typeface="Arial"/>
                <a:cs typeface="Arial"/>
              </a:rPr>
              <a:t>көрсету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54" dirty="0">
                <a:latin typeface="Arial"/>
                <a:cs typeface="Arial"/>
              </a:rPr>
              <a:t>нәтижесі</a:t>
            </a:r>
            <a:endParaRPr sz="2800" dirty="0">
              <a:latin typeface="Arial"/>
              <a:cs typeface="Arial"/>
            </a:endParaRPr>
          </a:p>
          <a:p>
            <a:pPr marL="1540621" marR="227345"/>
            <a:r>
              <a:rPr sz="2800" b="1" spc="300" dirty="0" err="1">
                <a:solidFill>
                  <a:srgbClr val="1C7DC3"/>
                </a:solidFill>
                <a:latin typeface="Arial"/>
                <a:cs typeface="Arial"/>
              </a:rPr>
              <a:t>Мектепке</a:t>
            </a:r>
            <a:r>
              <a:rPr sz="2800" b="1" spc="30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10" dirty="0">
                <a:solidFill>
                  <a:srgbClr val="1C7DC3"/>
                </a:solidFill>
                <a:latin typeface="Arial"/>
                <a:cs typeface="Arial"/>
              </a:rPr>
              <a:t>дейінгі </a:t>
            </a:r>
            <a:r>
              <a:rPr sz="2800" b="1" spc="225" dirty="0">
                <a:solidFill>
                  <a:srgbClr val="1C7DC3"/>
                </a:solidFill>
                <a:latin typeface="Arial"/>
                <a:cs typeface="Arial"/>
              </a:rPr>
              <a:t>ұйым </a:t>
            </a:r>
            <a:r>
              <a:rPr sz="2800" b="1" spc="240" dirty="0">
                <a:solidFill>
                  <a:srgbClr val="1C7DC3"/>
                </a:solidFill>
                <a:latin typeface="Arial"/>
                <a:cs typeface="Arial"/>
              </a:rPr>
              <a:t>мен </a:t>
            </a:r>
            <a:r>
              <a:rPr sz="2800" b="1" spc="185" dirty="0">
                <a:solidFill>
                  <a:srgbClr val="1C7DC3"/>
                </a:solidFill>
                <a:latin typeface="Arial"/>
                <a:cs typeface="Arial"/>
              </a:rPr>
              <a:t>баланың </a:t>
            </a:r>
            <a:r>
              <a:rPr sz="2800" b="1" spc="170" dirty="0">
                <a:solidFill>
                  <a:srgbClr val="1C7DC3"/>
                </a:solidFill>
                <a:latin typeface="Arial"/>
                <a:cs typeface="Arial"/>
              </a:rPr>
              <a:t>ата- </a:t>
            </a:r>
            <a:r>
              <a:rPr sz="2800" b="1" spc="17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155" dirty="0">
                <a:solidFill>
                  <a:srgbClr val="1C7DC3"/>
                </a:solidFill>
                <a:latin typeface="Arial"/>
                <a:cs typeface="Arial"/>
              </a:rPr>
              <a:t>анасының</a:t>
            </a:r>
            <a:r>
              <a:rPr sz="28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120" dirty="0">
                <a:solidFill>
                  <a:srgbClr val="1C7DC3"/>
                </a:solidFill>
                <a:latin typeface="Arial"/>
                <a:cs typeface="Arial"/>
              </a:rPr>
              <a:t>бірі</a:t>
            </a:r>
            <a:r>
              <a:rPr sz="28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175" dirty="0">
                <a:solidFill>
                  <a:srgbClr val="1C7DC3"/>
                </a:solidFill>
                <a:latin typeface="Arial"/>
                <a:cs typeface="Arial"/>
              </a:rPr>
              <a:t>немесе</a:t>
            </a:r>
            <a:r>
              <a:rPr sz="2800" b="1" spc="-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15" dirty="0">
                <a:solidFill>
                  <a:srgbClr val="1C7DC3"/>
                </a:solidFill>
                <a:latin typeface="Arial"/>
                <a:cs typeface="Arial"/>
              </a:rPr>
              <a:t>заңды</a:t>
            </a:r>
            <a:r>
              <a:rPr sz="28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00" dirty="0">
                <a:solidFill>
                  <a:srgbClr val="1C7DC3"/>
                </a:solidFill>
                <a:latin typeface="Arial"/>
                <a:cs typeface="Arial"/>
              </a:rPr>
              <a:t>өкілі</a:t>
            </a:r>
            <a:r>
              <a:rPr sz="2800" b="1" spc="-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145" dirty="0">
                <a:solidFill>
                  <a:srgbClr val="1C7DC3"/>
                </a:solidFill>
                <a:latin typeface="Arial"/>
                <a:cs typeface="Arial"/>
              </a:rPr>
              <a:t>араcында </a:t>
            </a:r>
            <a:r>
              <a:rPr sz="2800" b="1" spc="-7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35" dirty="0">
                <a:solidFill>
                  <a:srgbClr val="1C7DC3"/>
                </a:solidFill>
                <a:latin typeface="Arial"/>
                <a:cs typeface="Arial"/>
              </a:rPr>
              <a:t>жасалған </a:t>
            </a:r>
            <a:r>
              <a:rPr sz="2800" b="1" spc="204" dirty="0">
                <a:solidFill>
                  <a:srgbClr val="1C7DC3"/>
                </a:solidFill>
                <a:latin typeface="Arial"/>
                <a:cs typeface="Arial"/>
              </a:rPr>
              <a:t>келісім </a:t>
            </a:r>
            <a:r>
              <a:rPr sz="2800" b="1" spc="280" dirty="0">
                <a:solidFill>
                  <a:srgbClr val="1C7DC3"/>
                </a:solidFill>
                <a:latin typeface="Arial"/>
                <a:cs typeface="Arial"/>
              </a:rPr>
              <a:t>шарт </a:t>
            </a:r>
            <a:r>
              <a:rPr sz="2800" b="1" spc="185" dirty="0">
                <a:solidFill>
                  <a:srgbClr val="1C7DC3"/>
                </a:solidFill>
                <a:latin typeface="Arial"/>
                <a:cs typeface="Arial"/>
              </a:rPr>
              <a:t>негізінде </a:t>
            </a:r>
            <a:r>
              <a:rPr sz="2800" b="1" spc="150" dirty="0">
                <a:solidFill>
                  <a:srgbClr val="1C7DC3"/>
                </a:solidFill>
                <a:latin typeface="Arial"/>
                <a:cs typeface="Arial"/>
              </a:rPr>
              <a:t>баланы </a:t>
            </a:r>
            <a:r>
              <a:rPr sz="2800" b="1" spc="15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95" dirty="0">
                <a:solidFill>
                  <a:srgbClr val="1C7DC3"/>
                </a:solidFill>
                <a:latin typeface="Arial"/>
                <a:cs typeface="Arial"/>
              </a:rPr>
              <a:t>мектепке</a:t>
            </a:r>
            <a:r>
              <a:rPr sz="2800" b="1" spc="-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10" dirty="0">
                <a:solidFill>
                  <a:srgbClr val="1C7DC3"/>
                </a:solidFill>
                <a:latin typeface="Arial"/>
                <a:cs typeface="Arial"/>
              </a:rPr>
              <a:t>дейінгі</a:t>
            </a:r>
            <a:r>
              <a:rPr sz="2800" b="1" spc="-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20" dirty="0">
                <a:solidFill>
                  <a:srgbClr val="1C7DC3"/>
                </a:solidFill>
                <a:latin typeface="Arial"/>
                <a:cs typeface="Arial"/>
              </a:rPr>
              <a:t>ұйымға</a:t>
            </a:r>
            <a:r>
              <a:rPr sz="2800" b="1" spc="-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20" dirty="0">
                <a:solidFill>
                  <a:srgbClr val="1C7DC3"/>
                </a:solidFill>
                <a:latin typeface="Arial"/>
                <a:cs typeface="Arial"/>
              </a:rPr>
              <a:t>қабылдау</a:t>
            </a:r>
            <a:r>
              <a:rPr sz="2800" b="1" spc="-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175" dirty="0">
                <a:solidFill>
                  <a:srgbClr val="1C7DC3"/>
                </a:solidFill>
                <a:latin typeface="Arial"/>
                <a:cs typeface="Arial"/>
              </a:rPr>
              <a:t>немесе </a:t>
            </a:r>
            <a:r>
              <a:rPr sz="2800" b="1" spc="18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90" dirty="0">
                <a:solidFill>
                  <a:srgbClr val="1C7DC3"/>
                </a:solidFill>
                <a:latin typeface="Arial"/>
                <a:cs typeface="Arial"/>
              </a:rPr>
              <a:t>мемлекеттік </a:t>
            </a:r>
            <a:r>
              <a:rPr sz="2800" b="1" spc="285" dirty="0">
                <a:solidFill>
                  <a:srgbClr val="1C7DC3"/>
                </a:solidFill>
                <a:latin typeface="Arial"/>
                <a:cs typeface="Arial"/>
              </a:rPr>
              <a:t>қызмет </a:t>
            </a:r>
            <a:r>
              <a:rPr sz="2800" b="1" spc="195" dirty="0">
                <a:solidFill>
                  <a:srgbClr val="1C7DC3"/>
                </a:solidFill>
                <a:latin typeface="Arial"/>
                <a:cs typeface="Arial"/>
              </a:rPr>
              <a:t>көрсетуден </a:t>
            </a:r>
            <a:r>
              <a:rPr sz="2800" b="1" spc="95" dirty="0">
                <a:solidFill>
                  <a:srgbClr val="1C7DC3"/>
                </a:solidFill>
                <a:latin typeface="Arial"/>
                <a:cs typeface="Arial"/>
              </a:rPr>
              <a:t>бас </a:t>
            </a:r>
            <a:r>
              <a:rPr sz="2800" b="1" spc="220" dirty="0">
                <a:solidFill>
                  <a:srgbClr val="1C7DC3"/>
                </a:solidFill>
                <a:latin typeface="Arial"/>
                <a:cs typeface="Arial"/>
              </a:rPr>
              <a:t>тарту </a:t>
            </a:r>
            <a:r>
              <a:rPr sz="2800" b="1" spc="-7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170" dirty="0">
                <a:solidFill>
                  <a:srgbClr val="1C7DC3"/>
                </a:solidFill>
                <a:latin typeface="Arial"/>
                <a:cs typeface="Arial"/>
              </a:rPr>
              <a:t>туралы</a:t>
            </a:r>
            <a:r>
              <a:rPr sz="28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190" dirty="0">
                <a:solidFill>
                  <a:srgbClr val="1C7DC3"/>
                </a:solidFill>
                <a:latin typeface="Arial"/>
                <a:cs typeface="Arial"/>
              </a:rPr>
              <a:t>дәлелді</a:t>
            </a:r>
            <a:r>
              <a:rPr sz="2800" b="1" spc="-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800" b="1" spc="250" dirty="0">
                <a:solidFill>
                  <a:srgbClr val="1C7DC3"/>
                </a:solidFill>
                <a:latin typeface="Arial"/>
                <a:cs typeface="Arial"/>
              </a:rPr>
              <a:t>жауап.</a:t>
            </a:r>
            <a:endParaRPr sz="2800" dirty="0">
              <a:latin typeface="Arial"/>
              <a:cs typeface="Arial"/>
            </a:endParaRPr>
          </a:p>
          <a:p>
            <a:endParaRPr sz="2800" dirty="0">
              <a:latin typeface="Arial"/>
              <a:cs typeface="Arial"/>
            </a:endParaRPr>
          </a:p>
          <a:p>
            <a:pPr marL="12701" marR="122564"/>
            <a:r>
              <a:rPr sz="2800" b="1" spc="290" dirty="0">
                <a:latin typeface="Arial"/>
                <a:cs typeface="Arial"/>
              </a:rPr>
              <a:t>Мемлекеттік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қызметті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190" dirty="0">
                <a:latin typeface="Arial"/>
                <a:cs typeface="Arial"/>
              </a:rPr>
              <a:t>көрсету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229" dirty="0">
                <a:latin typeface="Arial"/>
                <a:cs typeface="Arial"/>
              </a:rPr>
              <a:t>кезінде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190" dirty="0">
                <a:latin typeface="Arial"/>
                <a:cs typeface="Arial"/>
              </a:rPr>
              <a:t>көрсетілетін </a:t>
            </a:r>
            <a:r>
              <a:rPr sz="2800" b="1" spc="-735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қызметті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15" dirty="0">
                <a:latin typeface="Arial"/>
                <a:cs typeface="Arial"/>
              </a:rPr>
              <a:t>алушыдан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170" dirty="0">
                <a:latin typeface="Arial"/>
                <a:cs typeface="Arial"/>
              </a:rPr>
              <a:t>алынатын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220" dirty="0">
                <a:latin typeface="Arial"/>
                <a:cs typeface="Arial"/>
              </a:rPr>
              <a:t>төлем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15" dirty="0">
                <a:latin typeface="Arial"/>
                <a:cs typeface="Arial"/>
              </a:rPr>
              <a:t>мөлшері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325" dirty="0">
                <a:latin typeface="Arial"/>
                <a:cs typeface="Arial"/>
              </a:rPr>
              <a:t>және </a:t>
            </a:r>
            <a:r>
              <a:rPr sz="2800" b="1" spc="-735" dirty="0">
                <a:latin typeface="Arial"/>
                <a:cs typeface="Arial"/>
              </a:rPr>
              <a:t> </a:t>
            </a:r>
            <a:r>
              <a:rPr sz="2800" b="1" spc="260" dirty="0">
                <a:latin typeface="Arial"/>
                <a:cs typeface="Arial"/>
              </a:rPr>
              <a:t>Қазақстан </a:t>
            </a:r>
            <a:r>
              <a:rPr sz="2800" b="1" spc="155" dirty="0">
                <a:latin typeface="Arial"/>
                <a:cs typeface="Arial"/>
              </a:rPr>
              <a:t>Республикасының </a:t>
            </a:r>
            <a:r>
              <a:rPr sz="2800" b="1" spc="195" dirty="0">
                <a:latin typeface="Arial"/>
                <a:cs typeface="Arial"/>
              </a:rPr>
              <a:t>заңнамасында </a:t>
            </a:r>
            <a:r>
              <a:rPr sz="2800" b="1" spc="200" dirty="0">
                <a:latin typeface="Arial"/>
                <a:cs typeface="Arial"/>
              </a:rPr>
              <a:t> </a:t>
            </a:r>
            <a:r>
              <a:rPr sz="2800" b="1" spc="220" dirty="0">
                <a:latin typeface="Arial"/>
                <a:cs typeface="Arial"/>
              </a:rPr>
              <a:t>көзделген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60" dirty="0">
                <a:latin typeface="Arial"/>
                <a:cs typeface="Arial"/>
              </a:rPr>
              <a:t>жағдайларда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110" dirty="0">
                <a:latin typeface="Arial"/>
                <a:cs typeface="Arial"/>
              </a:rPr>
              <a:t>оны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175" dirty="0" err="1">
                <a:latin typeface="Arial"/>
                <a:cs typeface="Arial"/>
              </a:rPr>
              <a:t>алу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160" dirty="0" err="1">
                <a:latin typeface="Arial"/>
                <a:cs typeface="Arial"/>
              </a:rPr>
              <a:t>тәсілдері</a:t>
            </a:r>
            <a:endParaRPr lang="kk-KZ" sz="2800" b="1" spc="160" dirty="0">
              <a:latin typeface="Arial"/>
              <a:cs typeface="Arial"/>
            </a:endParaRPr>
          </a:p>
          <a:p>
            <a:pPr marL="12701" marR="122564"/>
            <a:r>
              <a:rPr lang="ru-RU" sz="2800" b="1" spc="290" dirty="0">
                <a:solidFill>
                  <a:srgbClr val="1C7DC3"/>
                </a:solidFill>
                <a:latin typeface="Arial"/>
                <a:cs typeface="Arial"/>
              </a:rPr>
              <a:t>		</a:t>
            </a:r>
            <a:r>
              <a:rPr lang="ru-RU" sz="2800" b="1" spc="290" dirty="0" err="1">
                <a:solidFill>
                  <a:srgbClr val="1C7DC3"/>
                </a:solidFill>
                <a:latin typeface="Arial"/>
                <a:cs typeface="Arial"/>
              </a:rPr>
              <a:t>Мемлекеттік</a:t>
            </a:r>
            <a:r>
              <a:rPr lang="ru-RU" sz="2800" b="1" spc="-5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lang="ru-RU" sz="2800" b="1" spc="285" dirty="0" err="1">
                <a:solidFill>
                  <a:srgbClr val="1C7DC3"/>
                </a:solidFill>
                <a:latin typeface="Arial"/>
                <a:cs typeface="Arial"/>
              </a:rPr>
              <a:t>қызмет</a:t>
            </a:r>
            <a:r>
              <a:rPr lang="ru-RU" sz="2800" b="1" spc="-5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lang="ru-RU" sz="2800" b="1" spc="400" dirty="0" err="1">
                <a:solidFill>
                  <a:srgbClr val="1C7DC3"/>
                </a:solidFill>
                <a:latin typeface="Arial"/>
                <a:cs typeface="Arial"/>
              </a:rPr>
              <a:t>жеке</a:t>
            </a:r>
            <a:r>
              <a:rPr lang="ru-RU" sz="28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lang="ru-RU" sz="2800" b="1" spc="200" dirty="0" err="1">
                <a:solidFill>
                  <a:srgbClr val="1C7DC3"/>
                </a:solidFill>
                <a:latin typeface="Arial"/>
                <a:cs typeface="Arial"/>
              </a:rPr>
              <a:t>тұлғаларға</a:t>
            </a:r>
            <a:r>
              <a:rPr lang="ru-RU" sz="2800" b="1" spc="20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lang="ru-RU" sz="2800" b="1" spc="-735" dirty="0">
                <a:solidFill>
                  <a:srgbClr val="1C7DC3"/>
                </a:solidFill>
                <a:latin typeface="Arial"/>
                <a:cs typeface="Arial"/>
              </a:rPr>
              <a:t> 		</a:t>
            </a:r>
            <a:r>
              <a:rPr lang="ru-RU" sz="2800" b="1" spc="215" dirty="0" err="1">
                <a:solidFill>
                  <a:srgbClr val="1C7DC3"/>
                </a:solidFill>
                <a:latin typeface="Arial"/>
                <a:cs typeface="Arial"/>
              </a:rPr>
              <a:t>тегін</a:t>
            </a:r>
            <a:r>
              <a:rPr lang="ru-RU" sz="28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lang="ru-RU" sz="2800" b="1" spc="170" dirty="0" err="1">
                <a:solidFill>
                  <a:srgbClr val="1C7DC3"/>
                </a:solidFill>
                <a:latin typeface="Arial"/>
                <a:cs typeface="Arial"/>
              </a:rPr>
              <a:t>көрсетіледі</a:t>
            </a:r>
            <a:r>
              <a:rPr lang="ru-RU" sz="2800" b="1" spc="170" dirty="0">
                <a:solidFill>
                  <a:srgbClr val="1C7DC3"/>
                </a:solidFill>
                <a:latin typeface="Arial"/>
                <a:cs typeface="Arial"/>
              </a:rPr>
              <a:t>.</a:t>
            </a:r>
            <a:endParaRPr lang="ru-RU" sz="2800" dirty="0">
              <a:latin typeface="Arial"/>
              <a:cs typeface="Arial"/>
            </a:endParaRPr>
          </a:p>
          <a:p>
            <a:pPr marL="12701" marR="122564">
              <a:lnSpc>
                <a:spcPct val="118100"/>
              </a:lnSpc>
            </a:pPr>
            <a:endParaRPr sz="2700" dirty="0">
              <a:latin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881E5F-057C-42F4-B63A-94D65AC2E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72300" y="15034846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42900" y="941911"/>
            <a:ext cx="9753600" cy="1330748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488940" marR="2140739" indent="-3460998"/>
            <a:r>
              <a:rPr lang="ru-RU" sz="2400" b="1" spc="45" dirty="0">
                <a:latin typeface="Arial"/>
                <a:cs typeface="Arial"/>
              </a:rPr>
              <a:t>Способы</a:t>
            </a:r>
            <a:r>
              <a:rPr lang="ru-RU" sz="2400" b="1" spc="-65" dirty="0">
                <a:latin typeface="Arial"/>
                <a:cs typeface="Arial"/>
              </a:rPr>
              <a:t> </a:t>
            </a:r>
            <a:r>
              <a:rPr lang="ru-RU" sz="2400" b="1" spc="170" dirty="0">
                <a:latin typeface="Arial"/>
                <a:cs typeface="Arial"/>
              </a:rPr>
              <a:t>предоставления</a:t>
            </a:r>
            <a:r>
              <a:rPr lang="ru-RU" sz="2400" b="1" spc="-65" dirty="0">
                <a:latin typeface="Arial"/>
                <a:cs typeface="Arial"/>
              </a:rPr>
              <a:t> </a:t>
            </a:r>
            <a:r>
              <a:rPr lang="ru-RU" sz="2400" b="1" spc="165" dirty="0">
                <a:latin typeface="Arial"/>
                <a:cs typeface="Arial"/>
              </a:rPr>
              <a:t>государственной </a:t>
            </a:r>
            <a:r>
              <a:rPr lang="ru-RU" sz="2400" b="1" spc="170" dirty="0">
                <a:latin typeface="Arial"/>
                <a:cs typeface="Arial"/>
              </a:rPr>
              <a:t>услуги</a:t>
            </a:r>
            <a:endParaRPr sz="2400" dirty="0">
              <a:latin typeface="Arial"/>
              <a:cs typeface="Arial"/>
            </a:endParaRPr>
          </a:p>
          <a:p>
            <a:pPr marL="1040840"/>
            <a:r>
              <a:rPr sz="2400" b="1" spc="210" dirty="0">
                <a:solidFill>
                  <a:srgbClr val="1C7DC3"/>
                </a:solidFill>
                <a:latin typeface="Arial"/>
                <a:cs typeface="Arial"/>
              </a:rPr>
              <a:t>Прием</a:t>
            </a:r>
            <a:r>
              <a:rPr sz="24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75" dirty="0">
                <a:solidFill>
                  <a:srgbClr val="1C7DC3"/>
                </a:solidFill>
                <a:latin typeface="Arial"/>
                <a:cs typeface="Arial"/>
              </a:rPr>
              <a:t>заявления</a:t>
            </a:r>
            <a:r>
              <a:rPr sz="24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330" dirty="0">
                <a:solidFill>
                  <a:srgbClr val="1C7DC3"/>
                </a:solidFill>
                <a:latin typeface="Arial"/>
                <a:cs typeface="Arial"/>
              </a:rPr>
              <a:t>и</a:t>
            </a:r>
            <a:r>
              <a:rPr sz="24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90" dirty="0">
                <a:solidFill>
                  <a:srgbClr val="1C7DC3"/>
                </a:solidFill>
                <a:latin typeface="Arial"/>
                <a:cs typeface="Arial"/>
              </a:rPr>
              <a:t>выдача</a:t>
            </a:r>
            <a:r>
              <a:rPr sz="24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75" dirty="0">
                <a:solidFill>
                  <a:srgbClr val="1C7DC3"/>
                </a:solidFill>
                <a:latin typeface="Arial"/>
                <a:cs typeface="Arial"/>
              </a:rPr>
              <a:t>результата</a:t>
            </a:r>
            <a:r>
              <a:rPr sz="24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215" dirty="0">
                <a:solidFill>
                  <a:srgbClr val="1C7DC3"/>
                </a:solidFill>
                <a:latin typeface="Arial"/>
                <a:cs typeface="Arial"/>
              </a:rPr>
              <a:t>оказания</a:t>
            </a:r>
            <a:endParaRPr sz="2400" dirty="0">
              <a:latin typeface="Arial"/>
              <a:cs typeface="Arial"/>
            </a:endParaRPr>
          </a:p>
          <a:p>
            <a:pPr marL="1040840"/>
            <a:r>
              <a:rPr sz="2400" b="1" spc="165" dirty="0">
                <a:solidFill>
                  <a:srgbClr val="1C7DC3"/>
                </a:solidFill>
                <a:latin typeface="Arial"/>
                <a:cs typeface="Arial"/>
              </a:rPr>
              <a:t>государственной</a:t>
            </a:r>
            <a:r>
              <a:rPr sz="2400" b="1" spc="-5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70" dirty="0">
                <a:solidFill>
                  <a:srgbClr val="1C7DC3"/>
                </a:solidFill>
                <a:latin typeface="Arial"/>
                <a:cs typeface="Arial"/>
              </a:rPr>
              <a:t>услуги</a:t>
            </a:r>
            <a:r>
              <a:rPr sz="2400" b="1" spc="-5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65" dirty="0">
                <a:solidFill>
                  <a:srgbClr val="1C7DC3"/>
                </a:solidFill>
                <a:latin typeface="Arial"/>
                <a:cs typeface="Arial"/>
              </a:rPr>
              <a:t>осуществляются</a:t>
            </a:r>
            <a:r>
              <a:rPr sz="2400" b="1" spc="-5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30" dirty="0" err="1">
                <a:solidFill>
                  <a:srgbClr val="1C7DC3"/>
                </a:solidFill>
                <a:latin typeface="Arial"/>
                <a:cs typeface="Arial"/>
              </a:rPr>
              <a:t>через</a:t>
            </a:r>
            <a:r>
              <a:rPr sz="2400" b="1" spc="130" dirty="0">
                <a:solidFill>
                  <a:srgbClr val="1C7DC3"/>
                </a:solidFill>
                <a:latin typeface="Arial"/>
                <a:cs typeface="Arial"/>
              </a:rPr>
              <a:t>:</a:t>
            </a:r>
            <a:r>
              <a:rPr lang="kk-KZ" sz="2400" dirty="0">
                <a:latin typeface="Arial"/>
                <a:cs typeface="Arial"/>
              </a:rPr>
              <a:t> </a:t>
            </a:r>
            <a:r>
              <a:rPr sz="2400" b="1" spc="229" dirty="0" err="1">
                <a:solidFill>
                  <a:srgbClr val="1C7DC3"/>
                </a:solidFill>
                <a:latin typeface="Arial"/>
                <a:cs typeface="Arial"/>
              </a:rPr>
              <a:t>канцелярию</a:t>
            </a:r>
            <a:r>
              <a:rPr sz="2400" b="1" spc="-5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45" dirty="0" err="1">
                <a:solidFill>
                  <a:srgbClr val="1C7DC3"/>
                </a:solidFill>
                <a:latin typeface="Arial"/>
                <a:cs typeface="Arial"/>
              </a:rPr>
              <a:t>услугодателя</a:t>
            </a:r>
            <a:r>
              <a:rPr sz="2400" b="1" spc="145" dirty="0">
                <a:solidFill>
                  <a:srgbClr val="1C7DC3"/>
                </a:solidFill>
                <a:latin typeface="Arial"/>
                <a:cs typeface="Arial"/>
              </a:rPr>
              <a:t>;</a:t>
            </a:r>
            <a:r>
              <a:rPr lang="kk-KZ" sz="2400" dirty="0">
                <a:latin typeface="Arial"/>
                <a:cs typeface="Arial"/>
              </a:rPr>
              <a:t> </a:t>
            </a:r>
            <a:r>
              <a:rPr sz="2400" b="1" spc="220" dirty="0" err="1">
                <a:solidFill>
                  <a:srgbClr val="1C7DC3"/>
                </a:solidFill>
                <a:latin typeface="Arial"/>
                <a:cs typeface="Arial"/>
              </a:rPr>
              <a:t>некоммерческое</a:t>
            </a:r>
            <a:r>
              <a:rPr sz="2400" b="1" spc="22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225" dirty="0">
                <a:solidFill>
                  <a:srgbClr val="1C7DC3"/>
                </a:solidFill>
                <a:latin typeface="Arial"/>
                <a:cs typeface="Arial"/>
              </a:rPr>
              <a:t>акционерное </a:t>
            </a:r>
            <a:r>
              <a:rPr sz="2400" b="1" spc="200" dirty="0">
                <a:solidFill>
                  <a:srgbClr val="1C7DC3"/>
                </a:solidFill>
                <a:latin typeface="Arial"/>
                <a:cs typeface="Arial"/>
              </a:rPr>
              <a:t>общество </a:t>
            </a:r>
            <a:r>
              <a:rPr sz="2400" b="1" spc="204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40" dirty="0">
                <a:solidFill>
                  <a:srgbClr val="1C7DC3"/>
                </a:solidFill>
                <a:latin typeface="Arial"/>
                <a:cs typeface="Arial"/>
              </a:rPr>
              <a:t>"Государственная</a:t>
            </a:r>
            <a:r>
              <a:rPr sz="2400" b="1" spc="-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204" dirty="0">
                <a:solidFill>
                  <a:srgbClr val="1C7DC3"/>
                </a:solidFill>
                <a:latin typeface="Arial"/>
                <a:cs typeface="Arial"/>
              </a:rPr>
              <a:t>корпорация</a:t>
            </a:r>
            <a:r>
              <a:rPr sz="2400" b="1" spc="-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55" dirty="0">
                <a:solidFill>
                  <a:srgbClr val="1C7DC3"/>
                </a:solidFill>
                <a:latin typeface="Arial"/>
                <a:cs typeface="Arial"/>
              </a:rPr>
              <a:t>"Правительство </a:t>
            </a:r>
            <a:r>
              <a:rPr sz="2400" b="1" spc="-7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70" dirty="0">
                <a:solidFill>
                  <a:srgbClr val="1C7DC3"/>
                </a:solidFill>
                <a:latin typeface="Arial"/>
                <a:cs typeface="Arial"/>
              </a:rPr>
              <a:t>для </a:t>
            </a:r>
            <a:r>
              <a:rPr sz="2400" b="1" spc="260" dirty="0">
                <a:solidFill>
                  <a:srgbClr val="1C7DC3"/>
                </a:solidFill>
                <a:latin typeface="Arial"/>
                <a:cs typeface="Arial"/>
              </a:rPr>
              <a:t>граждан" </a:t>
            </a:r>
            <a:r>
              <a:rPr sz="2400" b="1" spc="180" dirty="0">
                <a:solidFill>
                  <a:srgbClr val="1C7DC3"/>
                </a:solidFill>
                <a:latin typeface="Arial"/>
                <a:cs typeface="Arial"/>
              </a:rPr>
              <a:t>(далее </a:t>
            </a:r>
            <a:r>
              <a:rPr sz="2400" b="1" spc="-135" dirty="0">
                <a:solidFill>
                  <a:srgbClr val="1C7DC3"/>
                </a:solidFill>
                <a:latin typeface="Arial"/>
                <a:cs typeface="Arial"/>
              </a:rPr>
              <a:t>– </a:t>
            </a:r>
            <a:r>
              <a:rPr sz="2400" b="1" spc="140" dirty="0">
                <a:solidFill>
                  <a:srgbClr val="1C7DC3"/>
                </a:solidFill>
                <a:latin typeface="Arial"/>
                <a:cs typeface="Arial"/>
              </a:rPr>
              <a:t>Государственная </a:t>
            </a:r>
            <a:r>
              <a:rPr sz="2400" b="1" spc="1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70" dirty="0" err="1">
                <a:solidFill>
                  <a:srgbClr val="1C7DC3"/>
                </a:solidFill>
                <a:latin typeface="Arial"/>
                <a:cs typeface="Arial"/>
              </a:rPr>
              <a:t>корпорация</a:t>
            </a:r>
            <a:r>
              <a:rPr sz="2400" b="1" spc="170" dirty="0">
                <a:solidFill>
                  <a:srgbClr val="1C7DC3"/>
                </a:solidFill>
                <a:latin typeface="Arial"/>
                <a:cs typeface="Arial"/>
              </a:rPr>
              <a:t>);</a:t>
            </a:r>
            <a:r>
              <a:rPr lang="kk-KZ" sz="2400" dirty="0">
                <a:latin typeface="Arial"/>
                <a:cs typeface="Arial"/>
              </a:rPr>
              <a:t> </a:t>
            </a:r>
            <a:r>
              <a:rPr sz="2400" b="1" spc="145" dirty="0" err="1">
                <a:solidFill>
                  <a:srgbClr val="1C7DC3"/>
                </a:solidFill>
                <a:latin typeface="Arial"/>
                <a:cs typeface="Arial"/>
              </a:rPr>
              <a:t>веб-портал</a:t>
            </a:r>
            <a:r>
              <a:rPr sz="2400" b="1" spc="-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75" dirty="0">
                <a:solidFill>
                  <a:srgbClr val="1C7DC3"/>
                </a:solidFill>
                <a:latin typeface="Arial"/>
                <a:cs typeface="Arial"/>
              </a:rPr>
              <a:t>"электронного</a:t>
            </a:r>
            <a:r>
              <a:rPr sz="2400" b="1" spc="-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65" dirty="0">
                <a:solidFill>
                  <a:srgbClr val="1C7DC3"/>
                </a:solidFill>
                <a:latin typeface="Arial"/>
                <a:cs typeface="Arial"/>
              </a:rPr>
              <a:t>правительства"</a:t>
            </a:r>
            <a:endParaRPr sz="2400" dirty="0">
              <a:latin typeface="Arial"/>
              <a:cs typeface="Arial"/>
            </a:endParaRPr>
          </a:p>
          <a:p>
            <a:pPr marL="1040840"/>
            <a:r>
              <a:rPr sz="2400" b="1" spc="180" dirty="0">
                <a:solidFill>
                  <a:srgbClr val="1C7DC3"/>
                </a:solidFill>
                <a:latin typeface="Arial"/>
                <a:cs typeface="Arial"/>
                <a:hlinkClick r:id="rId2"/>
              </a:rPr>
              <a:t>www.egov.kz</a:t>
            </a:r>
            <a:r>
              <a:rPr sz="2400" b="1" spc="-55" dirty="0">
                <a:solidFill>
                  <a:srgbClr val="1C7DC3"/>
                </a:solidFill>
                <a:latin typeface="Arial"/>
                <a:cs typeface="Arial"/>
                <a:hlinkClick r:id="rId2"/>
              </a:rPr>
              <a:t> </a:t>
            </a:r>
            <a:r>
              <a:rPr sz="2400" b="1" spc="180" dirty="0">
                <a:solidFill>
                  <a:srgbClr val="1C7DC3"/>
                </a:solidFill>
                <a:latin typeface="Arial"/>
                <a:cs typeface="Arial"/>
              </a:rPr>
              <a:t>(далее</a:t>
            </a:r>
            <a:r>
              <a:rPr sz="2400" b="1" spc="-5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-135" dirty="0">
                <a:solidFill>
                  <a:srgbClr val="1C7DC3"/>
                </a:solidFill>
                <a:latin typeface="Arial"/>
                <a:cs typeface="Arial"/>
              </a:rPr>
              <a:t>–</a:t>
            </a:r>
            <a:r>
              <a:rPr sz="2400" b="1" spc="-5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60" dirty="0" err="1">
                <a:solidFill>
                  <a:srgbClr val="1C7DC3"/>
                </a:solidFill>
                <a:latin typeface="Arial"/>
                <a:cs typeface="Arial"/>
              </a:rPr>
              <a:t>портал</a:t>
            </a:r>
            <a:r>
              <a:rPr sz="2400" b="1" spc="160" dirty="0">
                <a:solidFill>
                  <a:srgbClr val="1C7DC3"/>
                </a:solidFill>
                <a:latin typeface="Arial"/>
                <a:cs typeface="Arial"/>
              </a:rPr>
              <a:t>)</a:t>
            </a:r>
            <a:endParaRPr lang="kk-KZ" sz="2400" b="1" spc="160" dirty="0">
              <a:solidFill>
                <a:srgbClr val="1C7DC3"/>
              </a:solidFill>
              <a:latin typeface="Arial"/>
              <a:cs typeface="Arial"/>
            </a:endParaRPr>
          </a:p>
          <a:p>
            <a:pPr marL="1040840"/>
            <a:endParaRPr sz="2400" dirty="0">
              <a:latin typeface="Arial"/>
              <a:cs typeface="Arial"/>
            </a:endParaRPr>
          </a:p>
          <a:p>
            <a:pPr marL="13336"/>
            <a:r>
              <a:rPr sz="2400" b="1" spc="125" dirty="0">
                <a:latin typeface="Arial"/>
                <a:cs typeface="Arial"/>
              </a:rPr>
              <a:t>Срок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215" dirty="0">
                <a:latin typeface="Arial"/>
                <a:cs typeface="Arial"/>
              </a:rPr>
              <a:t>оказания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государственной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70" dirty="0">
                <a:latin typeface="Arial"/>
                <a:cs typeface="Arial"/>
              </a:rPr>
              <a:t>услуги</a:t>
            </a:r>
            <a:endParaRPr sz="2400" dirty="0">
              <a:latin typeface="Arial"/>
              <a:cs typeface="Arial"/>
            </a:endParaRPr>
          </a:p>
          <a:p>
            <a:pPr marL="1040840" marR="650287"/>
            <a:r>
              <a:rPr lang="kk-KZ" sz="2400" b="1" spc="95" dirty="0">
                <a:solidFill>
                  <a:srgbClr val="1C7DC3"/>
                </a:solidFill>
                <a:latin typeface="Arial"/>
                <a:cs typeface="Arial"/>
              </a:rPr>
              <a:t>                                                             </a:t>
            </a:r>
            <a:r>
              <a:rPr sz="2400" b="1" spc="95" dirty="0">
                <a:solidFill>
                  <a:srgbClr val="1C7DC3"/>
                </a:solidFill>
                <a:latin typeface="Arial"/>
                <a:cs typeface="Arial"/>
              </a:rPr>
              <a:t>3</a:t>
            </a:r>
            <a:r>
              <a:rPr sz="2400" b="1" spc="65" dirty="0">
                <a:solidFill>
                  <a:srgbClr val="1C7DC3"/>
                </a:solidFill>
                <a:latin typeface="Arial"/>
                <a:cs typeface="Arial"/>
              </a:rPr>
              <a:t>0  </a:t>
            </a:r>
            <a:r>
              <a:rPr sz="2400" b="1" spc="229" dirty="0" err="1">
                <a:solidFill>
                  <a:srgbClr val="1C7DC3"/>
                </a:solidFill>
                <a:latin typeface="Arial"/>
                <a:cs typeface="Arial"/>
              </a:rPr>
              <a:t>минут</a:t>
            </a:r>
            <a:endParaRPr lang="kk-KZ" sz="2400" b="1" spc="229" dirty="0">
              <a:solidFill>
                <a:srgbClr val="1C7DC3"/>
              </a:solidFill>
              <a:latin typeface="Arial"/>
              <a:cs typeface="Arial"/>
            </a:endParaRPr>
          </a:p>
          <a:p>
            <a:pPr marL="1040840" marR="650287"/>
            <a:endParaRPr sz="2400" dirty="0">
              <a:latin typeface="Arial"/>
              <a:cs typeface="Arial"/>
            </a:endParaRPr>
          </a:p>
          <a:p>
            <a:pPr marL="13336"/>
            <a:r>
              <a:rPr sz="2400" b="1" spc="175" dirty="0">
                <a:latin typeface="Arial"/>
                <a:cs typeface="Arial"/>
              </a:rPr>
              <a:t>Форма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215" dirty="0">
                <a:latin typeface="Arial"/>
                <a:cs typeface="Arial"/>
              </a:rPr>
              <a:t>оказания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государственной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170" dirty="0">
                <a:latin typeface="Arial"/>
                <a:cs typeface="Arial"/>
              </a:rPr>
              <a:t>услуги</a:t>
            </a:r>
            <a:endParaRPr sz="2400" dirty="0">
              <a:latin typeface="Arial"/>
              <a:cs typeface="Arial"/>
            </a:endParaRPr>
          </a:p>
          <a:p>
            <a:pPr marL="1040840" marR="400079"/>
            <a:r>
              <a:rPr sz="2400" b="1" spc="175" dirty="0">
                <a:solidFill>
                  <a:srgbClr val="1C7DC3"/>
                </a:solidFill>
                <a:latin typeface="Arial"/>
                <a:cs typeface="Arial"/>
              </a:rPr>
              <a:t>Электронная</a:t>
            </a:r>
            <a:r>
              <a:rPr sz="24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85" dirty="0">
                <a:solidFill>
                  <a:srgbClr val="1C7DC3"/>
                </a:solidFill>
                <a:latin typeface="Arial"/>
                <a:cs typeface="Arial"/>
              </a:rPr>
              <a:t>(частично</a:t>
            </a:r>
            <a:r>
              <a:rPr sz="24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210" dirty="0">
                <a:solidFill>
                  <a:srgbClr val="1C7DC3"/>
                </a:solidFill>
                <a:latin typeface="Arial"/>
                <a:cs typeface="Arial"/>
              </a:rPr>
              <a:t>автоматизированная)/ </a:t>
            </a:r>
            <a:r>
              <a:rPr sz="2400" b="1" spc="-7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275" dirty="0">
                <a:solidFill>
                  <a:srgbClr val="1C7DC3"/>
                </a:solidFill>
                <a:latin typeface="Arial"/>
                <a:cs typeface="Arial"/>
              </a:rPr>
              <a:t>бумажная/ </a:t>
            </a:r>
            <a:r>
              <a:rPr sz="2400" b="1" spc="220" dirty="0">
                <a:solidFill>
                  <a:srgbClr val="1C7DC3"/>
                </a:solidFill>
                <a:latin typeface="Arial"/>
                <a:cs typeface="Arial"/>
              </a:rPr>
              <a:t>проактивная/, </a:t>
            </a:r>
            <a:r>
              <a:rPr sz="2400" b="1" spc="200" dirty="0">
                <a:solidFill>
                  <a:srgbClr val="1C7DC3"/>
                </a:solidFill>
                <a:latin typeface="Arial"/>
                <a:cs typeface="Arial"/>
              </a:rPr>
              <a:t>оказываемая </a:t>
            </a:r>
            <a:r>
              <a:rPr sz="2400" b="1" spc="125" dirty="0">
                <a:solidFill>
                  <a:srgbClr val="1C7DC3"/>
                </a:solidFill>
                <a:latin typeface="Arial"/>
                <a:cs typeface="Arial"/>
              </a:rPr>
              <a:t>по </a:t>
            </a:r>
            <a:r>
              <a:rPr sz="2400" b="1" spc="13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229" dirty="0">
                <a:solidFill>
                  <a:srgbClr val="1C7DC3"/>
                </a:solidFill>
                <a:latin typeface="Arial"/>
                <a:cs typeface="Arial"/>
              </a:rPr>
              <a:t>принципу</a:t>
            </a:r>
            <a:r>
              <a:rPr sz="24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55" dirty="0">
                <a:solidFill>
                  <a:srgbClr val="1C7DC3"/>
                </a:solidFill>
                <a:latin typeface="Arial"/>
                <a:cs typeface="Arial"/>
              </a:rPr>
              <a:t>"одного</a:t>
            </a:r>
            <a:r>
              <a:rPr sz="2400" b="1" spc="-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60" dirty="0">
                <a:solidFill>
                  <a:srgbClr val="1C7DC3"/>
                </a:solidFill>
                <a:latin typeface="Arial"/>
                <a:cs typeface="Arial"/>
              </a:rPr>
              <a:t>заявления".</a:t>
            </a:r>
            <a:endParaRPr sz="2400" dirty="0">
              <a:latin typeface="Arial"/>
              <a:cs typeface="Arial"/>
            </a:endParaRPr>
          </a:p>
          <a:p>
            <a:pPr marL="12701"/>
            <a:endParaRPr lang="kk-KZ" sz="2400" b="1" spc="150" dirty="0">
              <a:latin typeface="Arial"/>
              <a:cs typeface="Arial"/>
            </a:endParaRPr>
          </a:p>
          <a:p>
            <a:pPr marL="12701"/>
            <a:r>
              <a:rPr sz="2400" b="1" spc="150" dirty="0" err="1">
                <a:latin typeface="Arial"/>
                <a:cs typeface="Arial"/>
              </a:rPr>
              <a:t>Результат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215" dirty="0">
                <a:latin typeface="Arial"/>
                <a:cs typeface="Arial"/>
              </a:rPr>
              <a:t>оказания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государственной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70" dirty="0">
                <a:latin typeface="Arial"/>
                <a:cs typeface="Arial"/>
              </a:rPr>
              <a:t>услуги</a:t>
            </a:r>
            <a:endParaRPr sz="2400" dirty="0">
              <a:latin typeface="Arial"/>
              <a:cs typeface="Arial"/>
            </a:endParaRPr>
          </a:p>
          <a:p>
            <a:pPr marL="1040840" marR="146695"/>
            <a:r>
              <a:rPr sz="2400" b="1" spc="190" dirty="0">
                <a:solidFill>
                  <a:srgbClr val="1C7DC3"/>
                </a:solidFill>
                <a:latin typeface="Arial"/>
                <a:cs typeface="Arial"/>
              </a:rPr>
              <a:t>Уведомление </a:t>
            </a:r>
            <a:r>
              <a:rPr sz="2400" b="1" spc="90" dirty="0">
                <a:solidFill>
                  <a:srgbClr val="1C7DC3"/>
                </a:solidFill>
                <a:latin typeface="Arial"/>
                <a:cs typeface="Arial"/>
              </a:rPr>
              <a:t>о </a:t>
            </a:r>
            <a:r>
              <a:rPr sz="2400" b="1" spc="175" dirty="0">
                <a:solidFill>
                  <a:srgbClr val="1C7DC3"/>
                </a:solidFill>
                <a:latin typeface="Arial"/>
                <a:cs typeface="Arial"/>
              </a:rPr>
              <a:t>постановке </a:t>
            </a:r>
            <a:r>
              <a:rPr sz="2400" b="1" spc="160" dirty="0">
                <a:solidFill>
                  <a:srgbClr val="1C7DC3"/>
                </a:solidFill>
                <a:latin typeface="Arial"/>
                <a:cs typeface="Arial"/>
              </a:rPr>
              <a:t>в </a:t>
            </a:r>
            <a:r>
              <a:rPr sz="2400" b="1" spc="135" dirty="0">
                <a:solidFill>
                  <a:srgbClr val="1C7DC3"/>
                </a:solidFill>
                <a:latin typeface="Arial"/>
                <a:cs typeface="Arial"/>
              </a:rPr>
              <a:t>очередь </a:t>
            </a:r>
            <a:r>
              <a:rPr sz="2400" b="1" spc="114" dirty="0">
                <a:solidFill>
                  <a:srgbClr val="1C7DC3"/>
                </a:solidFill>
                <a:latin typeface="Arial"/>
                <a:cs typeface="Arial"/>
              </a:rPr>
              <a:t>(в </a:t>
            </a:r>
            <a:r>
              <a:rPr sz="2400" b="1" spc="12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40" dirty="0">
                <a:solidFill>
                  <a:srgbClr val="1C7DC3"/>
                </a:solidFill>
                <a:latin typeface="Arial"/>
                <a:cs typeface="Arial"/>
              </a:rPr>
              <a:t>произвольной</a:t>
            </a:r>
            <a:r>
              <a:rPr sz="2400" b="1" spc="-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25" dirty="0">
                <a:solidFill>
                  <a:srgbClr val="1C7DC3"/>
                </a:solidFill>
                <a:latin typeface="Arial"/>
                <a:cs typeface="Arial"/>
              </a:rPr>
              <a:t>форме)</a:t>
            </a:r>
            <a:r>
              <a:rPr sz="2400" b="1" spc="-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60" dirty="0">
                <a:solidFill>
                  <a:srgbClr val="1C7DC3"/>
                </a:solidFill>
                <a:latin typeface="Arial"/>
                <a:cs typeface="Arial"/>
              </a:rPr>
              <a:t>либо</a:t>
            </a:r>
            <a:r>
              <a:rPr sz="2400" b="1" spc="-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90" dirty="0">
                <a:solidFill>
                  <a:srgbClr val="1C7DC3"/>
                </a:solidFill>
                <a:latin typeface="Arial"/>
                <a:cs typeface="Arial"/>
              </a:rPr>
              <a:t>мотивированный</a:t>
            </a:r>
            <a:r>
              <a:rPr sz="2400" b="1" spc="-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200" dirty="0">
                <a:solidFill>
                  <a:srgbClr val="1C7DC3"/>
                </a:solidFill>
                <a:latin typeface="Arial"/>
                <a:cs typeface="Arial"/>
              </a:rPr>
              <a:t>ответ </a:t>
            </a:r>
            <a:r>
              <a:rPr sz="2400" b="1" spc="-68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95" dirty="0">
                <a:solidFill>
                  <a:srgbClr val="1C7DC3"/>
                </a:solidFill>
                <a:latin typeface="Arial"/>
                <a:cs typeface="Arial"/>
              </a:rPr>
              <a:t>об </a:t>
            </a:r>
            <a:r>
              <a:rPr sz="2400" b="1" spc="225" dirty="0">
                <a:solidFill>
                  <a:srgbClr val="1C7DC3"/>
                </a:solidFill>
                <a:latin typeface="Arial"/>
                <a:cs typeface="Arial"/>
              </a:rPr>
              <a:t>отказе </a:t>
            </a:r>
            <a:r>
              <a:rPr sz="2400" b="1" spc="160" dirty="0">
                <a:solidFill>
                  <a:srgbClr val="1C7DC3"/>
                </a:solidFill>
                <a:latin typeface="Arial"/>
                <a:cs typeface="Arial"/>
              </a:rPr>
              <a:t>в </a:t>
            </a:r>
            <a:r>
              <a:rPr sz="2400" b="1" spc="229" dirty="0">
                <a:solidFill>
                  <a:srgbClr val="1C7DC3"/>
                </a:solidFill>
                <a:latin typeface="Arial"/>
                <a:cs typeface="Arial"/>
              </a:rPr>
              <a:t>оказании </a:t>
            </a:r>
            <a:r>
              <a:rPr sz="2400" b="1" spc="150" dirty="0">
                <a:solidFill>
                  <a:srgbClr val="1C7DC3"/>
                </a:solidFill>
                <a:latin typeface="Arial"/>
                <a:cs typeface="Arial"/>
              </a:rPr>
              <a:t>государственной </a:t>
            </a:r>
            <a:r>
              <a:rPr sz="2400" b="1" spc="160" dirty="0">
                <a:solidFill>
                  <a:srgbClr val="1C7DC3"/>
                </a:solidFill>
                <a:latin typeface="Arial"/>
                <a:cs typeface="Arial"/>
              </a:rPr>
              <a:t>услуги </a:t>
            </a:r>
            <a:r>
              <a:rPr sz="2400" b="1" spc="120" dirty="0">
                <a:solidFill>
                  <a:srgbClr val="1C7DC3"/>
                </a:solidFill>
                <a:latin typeface="Arial"/>
                <a:cs typeface="Arial"/>
              </a:rPr>
              <a:t>по </a:t>
            </a:r>
            <a:r>
              <a:rPr sz="2400" b="1" spc="12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45" dirty="0">
                <a:solidFill>
                  <a:srgbClr val="1C7DC3"/>
                </a:solidFill>
                <a:latin typeface="Arial"/>
                <a:cs typeface="Arial"/>
              </a:rPr>
              <a:t>основаниям,</a:t>
            </a:r>
            <a:r>
              <a:rPr sz="2400" b="1" spc="-5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60" dirty="0">
                <a:solidFill>
                  <a:srgbClr val="1C7DC3"/>
                </a:solidFill>
                <a:latin typeface="Arial"/>
                <a:cs typeface="Arial"/>
              </a:rPr>
              <a:t>установленным</a:t>
            </a:r>
            <a:r>
              <a:rPr sz="2400" b="1" spc="-5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235" dirty="0">
                <a:solidFill>
                  <a:srgbClr val="1C7DC3"/>
                </a:solidFill>
                <a:latin typeface="Arial"/>
                <a:cs typeface="Arial"/>
              </a:rPr>
              <a:t>пунктом</a:t>
            </a:r>
            <a:r>
              <a:rPr sz="2400" b="1" spc="-5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95" dirty="0">
                <a:solidFill>
                  <a:srgbClr val="1C7DC3"/>
                </a:solidFill>
                <a:latin typeface="Arial"/>
                <a:cs typeface="Arial"/>
              </a:rPr>
              <a:t>9</a:t>
            </a:r>
            <a:r>
              <a:rPr sz="2400" b="1" spc="-5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90" dirty="0">
                <a:solidFill>
                  <a:srgbClr val="1C7DC3"/>
                </a:solidFill>
                <a:latin typeface="Arial"/>
                <a:cs typeface="Arial"/>
              </a:rPr>
              <a:t>настоящего </a:t>
            </a:r>
            <a:r>
              <a:rPr sz="2400" b="1" spc="-67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45" dirty="0">
                <a:solidFill>
                  <a:srgbClr val="1C7DC3"/>
                </a:solidFill>
                <a:latin typeface="Arial"/>
                <a:cs typeface="Arial"/>
              </a:rPr>
              <a:t>Перечня </a:t>
            </a:r>
            <a:r>
              <a:rPr sz="2400" b="1" spc="110" dirty="0">
                <a:solidFill>
                  <a:srgbClr val="1C7DC3"/>
                </a:solidFill>
                <a:latin typeface="Arial"/>
                <a:cs typeface="Arial"/>
              </a:rPr>
              <a:t>основных </a:t>
            </a:r>
            <a:r>
              <a:rPr sz="2400" b="1" spc="185" dirty="0">
                <a:solidFill>
                  <a:srgbClr val="1C7DC3"/>
                </a:solidFill>
                <a:latin typeface="Arial"/>
                <a:cs typeface="Arial"/>
              </a:rPr>
              <a:t>требований </a:t>
            </a:r>
            <a:r>
              <a:rPr sz="2400" b="1" spc="459" dirty="0">
                <a:solidFill>
                  <a:srgbClr val="1C7DC3"/>
                </a:solidFill>
                <a:latin typeface="Arial"/>
                <a:cs typeface="Arial"/>
              </a:rPr>
              <a:t>к </a:t>
            </a:r>
            <a:r>
              <a:rPr sz="2400" b="1" spc="210" dirty="0">
                <a:solidFill>
                  <a:srgbClr val="1C7DC3"/>
                </a:solidFill>
                <a:latin typeface="Arial"/>
                <a:cs typeface="Arial"/>
              </a:rPr>
              <a:t>оказанию </a:t>
            </a:r>
            <a:r>
              <a:rPr sz="2400" b="1" spc="21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50" dirty="0">
                <a:solidFill>
                  <a:srgbClr val="1C7DC3"/>
                </a:solidFill>
                <a:latin typeface="Arial"/>
                <a:cs typeface="Arial"/>
              </a:rPr>
              <a:t>государственной </a:t>
            </a:r>
            <a:r>
              <a:rPr sz="2400" b="1" spc="160" dirty="0">
                <a:solidFill>
                  <a:srgbClr val="1C7DC3"/>
                </a:solidFill>
                <a:latin typeface="Arial"/>
                <a:cs typeface="Arial"/>
              </a:rPr>
              <a:t>услуги </a:t>
            </a:r>
            <a:r>
              <a:rPr sz="2400" b="1" spc="165" dirty="0">
                <a:solidFill>
                  <a:srgbClr val="1C7DC3"/>
                </a:solidFill>
                <a:latin typeface="Arial"/>
                <a:cs typeface="Arial"/>
              </a:rPr>
              <a:t>"Постановка </a:t>
            </a:r>
            <a:r>
              <a:rPr sz="2400" b="1" spc="180" dirty="0">
                <a:solidFill>
                  <a:srgbClr val="1C7DC3"/>
                </a:solidFill>
                <a:latin typeface="Arial"/>
                <a:cs typeface="Arial"/>
              </a:rPr>
              <a:t>на </a:t>
            </a:r>
            <a:r>
              <a:rPr sz="2400" b="1" spc="135" dirty="0">
                <a:solidFill>
                  <a:srgbClr val="1C7DC3"/>
                </a:solidFill>
                <a:latin typeface="Arial"/>
                <a:cs typeface="Arial"/>
              </a:rPr>
              <a:t>очередь </a:t>
            </a:r>
            <a:r>
              <a:rPr sz="2400" b="1" spc="1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240" dirty="0">
                <a:solidFill>
                  <a:srgbClr val="1C7DC3"/>
                </a:solidFill>
                <a:latin typeface="Arial"/>
                <a:cs typeface="Arial"/>
              </a:rPr>
              <a:t>детей </a:t>
            </a:r>
            <a:r>
              <a:rPr sz="2400" b="1" spc="180" dirty="0">
                <a:solidFill>
                  <a:srgbClr val="1C7DC3"/>
                </a:solidFill>
                <a:latin typeface="Arial"/>
                <a:cs typeface="Arial"/>
              </a:rPr>
              <a:t>дошкольного </a:t>
            </a:r>
            <a:r>
              <a:rPr sz="2400" b="1" spc="140" dirty="0">
                <a:solidFill>
                  <a:srgbClr val="1C7DC3"/>
                </a:solidFill>
                <a:latin typeface="Arial"/>
                <a:cs typeface="Arial"/>
              </a:rPr>
              <a:t>возраста </a:t>
            </a:r>
            <a:r>
              <a:rPr sz="2400" b="1" spc="135" dirty="0">
                <a:solidFill>
                  <a:srgbClr val="1C7DC3"/>
                </a:solidFill>
                <a:latin typeface="Arial"/>
                <a:cs typeface="Arial"/>
              </a:rPr>
              <a:t>(до </a:t>
            </a:r>
            <a:r>
              <a:rPr sz="2400" b="1" spc="95" dirty="0">
                <a:solidFill>
                  <a:srgbClr val="1C7DC3"/>
                </a:solidFill>
                <a:latin typeface="Arial"/>
                <a:cs typeface="Arial"/>
              </a:rPr>
              <a:t>6 </a:t>
            </a:r>
            <a:r>
              <a:rPr sz="2400" b="1" spc="175" dirty="0">
                <a:solidFill>
                  <a:srgbClr val="1C7DC3"/>
                </a:solidFill>
                <a:latin typeface="Arial"/>
                <a:cs typeface="Arial"/>
              </a:rPr>
              <a:t>лет) </a:t>
            </a:r>
            <a:r>
              <a:rPr sz="2400" b="1" spc="160" dirty="0">
                <a:solidFill>
                  <a:srgbClr val="1C7DC3"/>
                </a:solidFill>
                <a:latin typeface="Arial"/>
                <a:cs typeface="Arial"/>
              </a:rPr>
              <a:t>для </a:t>
            </a:r>
            <a:r>
              <a:rPr sz="2400" b="1" spc="165" dirty="0">
                <a:solidFill>
                  <a:srgbClr val="1C7DC3"/>
                </a:solidFill>
                <a:latin typeface="Arial"/>
                <a:cs typeface="Arial"/>
              </a:rPr>
              <a:t> направления</a:t>
            </a:r>
            <a:r>
              <a:rPr sz="2400" b="1" spc="-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60" dirty="0">
                <a:solidFill>
                  <a:srgbClr val="1C7DC3"/>
                </a:solidFill>
                <a:latin typeface="Arial"/>
                <a:cs typeface="Arial"/>
              </a:rPr>
              <a:t>в</a:t>
            </a:r>
            <a:r>
              <a:rPr sz="2400" b="1" spc="-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80" dirty="0">
                <a:solidFill>
                  <a:srgbClr val="1C7DC3"/>
                </a:solidFill>
                <a:latin typeface="Arial"/>
                <a:cs typeface="Arial"/>
              </a:rPr>
              <a:t>дошкольные</a:t>
            </a:r>
            <a:r>
              <a:rPr sz="2400" b="1" spc="-40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95" dirty="0">
                <a:solidFill>
                  <a:srgbClr val="1C7DC3"/>
                </a:solidFill>
                <a:latin typeface="Arial"/>
                <a:cs typeface="Arial"/>
              </a:rPr>
              <a:t>организации".</a:t>
            </a:r>
            <a:endParaRPr sz="2400" dirty="0">
              <a:latin typeface="Arial"/>
              <a:cs typeface="Arial"/>
            </a:endParaRPr>
          </a:p>
          <a:p>
            <a:endParaRPr sz="2400" dirty="0">
              <a:latin typeface="Arial"/>
              <a:cs typeface="Arial"/>
            </a:endParaRPr>
          </a:p>
          <a:p>
            <a:pPr marL="12701" marR="467393"/>
            <a:r>
              <a:rPr sz="2400" b="1" spc="155" dirty="0">
                <a:latin typeface="Arial"/>
                <a:cs typeface="Arial"/>
              </a:rPr>
              <a:t>Размер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55" dirty="0">
                <a:latin typeface="Arial"/>
                <a:cs typeface="Arial"/>
              </a:rPr>
              <a:t>оплаты,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240" dirty="0">
                <a:latin typeface="Arial"/>
                <a:cs typeface="Arial"/>
              </a:rPr>
              <a:t>взимаемой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с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60" dirty="0">
                <a:latin typeface="Arial"/>
                <a:cs typeface="Arial"/>
              </a:rPr>
              <a:t>услугополучателя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200" dirty="0">
                <a:latin typeface="Arial"/>
                <a:cs typeface="Arial"/>
              </a:rPr>
              <a:t>при </a:t>
            </a:r>
            <a:r>
              <a:rPr sz="2400" b="1" spc="-735" dirty="0">
                <a:latin typeface="Arial"/>
                <a:cs typeface="Arial"/>
              </a:rPr>
              <a:t> </a:t>
            </a:r>
            <a:r>
              <a:rPr sz="2400" b="1" spc="245" dirty="0">
                <a:latin typeface="Arial"/>
                <a:cs typeface="Arial"/>
              </a:rPr>
              <a:t>оказании </a:t>
            </a:r>
            <a:r>
              <a:rPr sz="2400" b="1" spc="165" dirty="0">
                <a:latin typeface="Arial"/>
                <a:cs typeface="Arial"/>
              </a:rPr>
              <a:t>государственной </a:t>
            </a:r>
            <a:r>
              <a:rPr sz="2400" b="1" spc="160" dirty="0">
                <a:latin typeface="Arial"/>
                <a:cs typeface="Arial"/>
              </a:rPr>
              <a:t>услуги, </a:t>
            </a:r>
            <a:r>
              <a:rPr sz="2400" b="1" spc="330" dirty="0">
                <a:latin typeface="Arial"/>
                <a:cs typeface="Arial"/>
              </a:rPr>
              <a:t>и </a:t>
            </a:r>
            <a:r>
              <a:rPr sz="2400" b="1" spc="65" dirty="0">
                <a:latin typeface="Arial"/>
                <a:cs typeface="Arial"/>
              </a:rPr>
              <a:t>способы </a:t>
            </a:r>
            <a:r>
              <a:rPr sz="2400" b="1" spc="185" dirty="0">
                <a:latin typeface="Arial"/>
                <a:cs typeface="Arial"/>
              </a:rPr>
              <a:t>ее </a:t>
            </a:r>
            <a:r>
              <a:rPr sz="2400" b="1" spc="190" dirty="0">
                <a:latin typeface="Arial"/>
                <a:cs typeface="Arial"/>
              </a:rPr>
              <a:t> </a:t>
            </a:r>
            <a:r>
              <a:rPr sz="2400" b="1" spc="225" dirty="0">
                <a:latin typeface="Arial"/>
                <a:cs typeface="Arial"/>
              </a:rPr>
              <a:t>взимания </a:t>
            </a:r>
            <a:r>
              <a:rPr sz="2400" b="1" spc="170" dirty="0">
                <a:latin typeface="Arial"/>
                <a:cs typeface="Arial"/>
              </a:rPr>
              <a:t>в </a:t>
            </a:r>
            <a:r>
              <a:rPr sz="2400" b="1" spc="140" dirty="0">
                <a:latin typeface="Arial"/>
                <a:cs typeface="Arial"/>
              </a:rPr>
              <a:t>случаях, </a:t>
            </a:r>
            <a:r>
              <a:rPr sz="2400" b="1" spc="170" dirty="0">
                <a:latin typeface="Arial"/>
                <a:cs typeface="Arial"/>
              </a:rPr>
              <a:t>предусмотренных </a:t>
            </a:r>
            <a:r>
              <a:rPr sz="2400" b="1" spc="175" dirty="0">
                <a:latin typeface="Arial"/>
                <a:cs typeface="Arial"/>
              </a:rPr>
              <a:t> </a:t>
            </a:r>
            <a:r>
              <a:rPr sz="2400" b="1" spc="185" dirty="0">
                <a:latin typeface="Arial"/>
                <a:cs typeface="Arial"/>
              </a:rPr>
              <a:t>законодательством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80" dirty="0">
                <a:latin typeface="Arial"/>
                <a:cs typeface="Arial"/>
              </a:rPr>
              <a:t>Республики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90" dirty="0">
                <a:latin typeface="Arial"/>
                <a:cs typeface="Arial"/>
              </a:rPr>
              <a:t>Казахстан</a:t>
            </a:r>
            <a:endParaRPr sz="2400" dirty="0">
              <a:latin typeface="Arial"/>
              <a:cs typeface="Arial"/>
            </a:endParaRPr>
          </a:p>
          <a:p>
            <a:pPr marL="1040840" marR="871282"/>
            <a:r>
              <a:rPr sz="2400" b="1" spc="140" dirty="0">
                <a:solidFill>
                  <a:srgbClr val="1C7DC3"/>
                </a:solidFill>
                <a:latin typeface="Arial"/>
                <a:cs typeface="Arial"/>
              </a:rPr>
              <a:t>Государственная</a:t>
            </a:r>
            <a:r>
              <a:rPr sz="24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50" dirty="0">
                <a:solidFill>
                  <a:srgbClr val="1C7DC3"/>
                </a:solidFill>
                <a:latin typeface="Arial"/>
                <a:cs typeface="Arial"/>
              </a:rPr>
              <a:t>услуга</a:t>
            </a:r>
            <a:r>
              <a:rPr sz="24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240" dirty="0">
                <a:solidFill>
                  <a:srgbClr val="1C7DC3"/>
                </a:solidFill>
                <a:latin typeface="Arial"/>
                <a:cs typeface="Arial"/>
              </a:rPr>
              <a:t>физическим</a:t>
            </a:r>
            <a:r>
              <a:rPr sz="24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290" dirty="0">
                <a:solidFill>
                  <a:srgbClr val="1C7DC3"/>
                </a:solidFill>
                <a:latin typeface="Arial"/>
                <a:cs typeface="Arial"/>
              </a:rPr>
              <a:t>лицам </a:t>
            </a:r>
            <a:r>
              <a:rPr sz="2400" b="1" spc="-73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75" dirty="0">
                <a:solidFill>
                  <a:srgbClr val="1C7DC3"/>
                </a:solidFill>
                <a:latin typeface="Arial"/>
                <a:cs typeface="Arial"/>
              </a:rPr>
              <a:t>оказывается</a:t>
            </a:r>
            <a:r>
              <a:rPr sz="2400" b="1" spc="-45" dirty="0">
                <a:solidFill>
                  <a:srgbClr val="1C7DC3"/>
                </a:solidFill>
                <a:latin typeface="Arial"/>
                <a:cs typeface="Arial"/>
              </a:rPr>
              <a:t> </a:t>
            </a:r>
            <a:r>
              <a:rPr sz="2400" b="1" spc="140" dirty="0">
                <a:solidFill>
                  <a:srgbClr val="1C7DC3"/>
                </a:solidFill>
                <a:latin typeface="Arial"/>
                <a:cs typeface="Arial"/>
              </a:rPr>
              <a:t>бесплатно.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D84E22-42E6-4E3B-8023-FA4A9717A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5034846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629474" y="2795954"/>
            <a:ext cx="8845654" cy="2812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6" marR="5081" indent="-635" algn="ctr">
              <a:tabLst>
                <a:tab pos="4764112" algn="l"/>
              </a:tabLst>
            </a:pPr>
            <a:r>
              <a:rPr sz="2600" b="1" spc="110" dirty="0">
                <a:latin typeface="Arial"/>
                <a:cs typeface="Arial"/>
              </a:rPr>
              <a:t>Балаларды </a:t>
            </a:r>
            <a:r>
              <a:rPr sz="2600" b="1" spc="190" dirty="0">
                <a:latin typeface="Arial"/>
                <a:cs typeface="Arial"/>
              </a:rPr>
              <a:t>қабылдау </a:t>
            </a:r>
            <a:r>
              <a:rPr sz="2600" b="1" spc="180" dirty="0">
                <a:latin typeface="Arial"/>
                <a:cs typeface="Arial"/>
              </a:rPr>
              <a:t>бойынша </a:t>
            </a:r>
            <a:r>
              <a:rPr sz="2600" b="1" spc="250" dirty="0">
                <a:latin typeface="Arial"/>
                <a:cs typeface="Arial"/>
              </a:rPr>
              <a:t>мемлекеттік </a:t>
            </a:r>
            <a:r>
              <a:rPr sz="2600" b="1" spc="254" dirty="0">
                <a:latin typeface="Arial"/>
                <a:cs typeface="Arial"/>
              </a:rPr>
              <a:t> </a:t>
            </a:r>
            <a:r>
              <a:rPr sz="2600" b="1" spc="165" dirty="0">
                <a:latin typeface="Arial"/>
                <a:cs typeface="Arial"/>
              </a:rPr>
              <a:t>көрсетілетін </a:t>
            </a:r>
            <a:r>
              <a:rPr sz="2600" b="1" spc="229" dirty="0">
                <a:latin typeface="Arial"/>
                <a:cs typeface="Arial"/>
              </a:rPr>
              <a:t>қызметті </a:t>
            </a:r>
            <a:r>
              <a:rPr sz="2600" b="1" spc="150" dirty="0">
                <a:latin typeface="Arial"/>
                <a:cs typeface="Arial"/>
              </a:rPr>
              <a:t>алу </a:t>
            </a:r>
            <a:r>
              <a:rPr sz="2600" b="1" spc="210" dirty="0">
                <a:latin typeface="Arial"/>
                <a:cs typeface="Arial"/>
              </a:rPr>
              <a:t>үшін </a:t>
            </a:r>
            <a:r>
              <a:rPr sz="2600" b="1" spc="345" dirty="0">
                <a:latin typeface="Arial"/>
                <a:cs typeface="Arial"/>
              </a:rPr>
              <a:t>жеке </a:t>
            </a:r>
            <a:r>
              <a:rPr sz="2600" b="1" spc="190" dirty="0">
                <a:latin typeface="Arial"/>
                <a:cs typeface="Arial"/>
              </a:rPr>
              <a:t>тұлға </a:t>
            </a:r>
            <a:r>
              <a:rPr sz="2600" b="1" spc="195" dirty="0">
                <a:latin typeface="Arial"/>
                <a:cs typeface="Arial"/>
              </a:rPr>
              <a:t> </a:t>
            </a:r>
            <a:r>
              <a:rPr sz="2600" b="1" spc="145" dirty="0">
                <a:latin typeface="Arial"/>
                <a:cs typeface="Arial"/>
              </a:rPr>
              <a:t>(бұдан </a:t>
            </a:r>
            <a:r>
              <a:rPr sz="2600" b="1" spc="120" dirty="0">
                <a:latin typeface="Arial"/>
                <a:cs typeface="Arial"/>
              </a:rPr>
              <a:t>әрі </a:t>
            </a:r>
            <a:r>
              <a:rPr sz="2600" b="1" spc="-30" dirty="0">
                <a:latin typeface="Arial"/>
                <a:cs typeface="Arial"/>
              </a:rPr>
              <a:t>- </a:t>
            </a:r>
            <a:r>
              <a:rPr sz="2600" b="1" spc="165" dirty="0">
                <a:latin typeface="Arial"/>
                <a:cs typeface="Arial"/>
              </a:rPr>
              <a:t>көрсетілетін </a:t>
            </a:r>
            <a:r>
              <a:rPr sz="2600" b="1" spc="229" dirty="0">
                <a:latin typeface="Arial"/>
                <a:cs typeface="Arial"/>
              </a:rPr>
              <a:t>қызметті </a:t>
            </a:r>
            <a:r>
              <a:rPr sz="2600" b="1" spc="165" dirty="0">
                <a:latin typeface="Arial"/>
                <a:cs typeface="Arial"/>
              </a:rPr>
              <a:t>алушы) </a:t>
            </a:r>
            <a:r>
              <a:rPr sz="2600" b="1" spc="170" dirty="0">
                <a:latin typeface="Arial"/>
                <a:cs typeface="Arial"/>
              </a:rPr>
              <a:t> </a:t>
            </a:r>
            <a:r>
              <a:rPr sz="2600" b="1" spc="165" dirty="0">
                <a:latin typeface="Arial"/>
                <a:cs typeface="Arial"/>
              </a:rPr>
              <a:t>көрсетілетін </a:t>
            </a:r>
            <a:r>
              <a:rPr sz="2600" b="1" spc="229" dirty="0">
                <a:latin typeface="Arial"/>
                <a:cs typeface="Arial"/>
              </a:rPr>
              <a:t>қызметті </a:t>
            </a:r>
            <a:r>
              <a:rPr sz="2600" b="1" spc="180" dirty="0">
                <a:latin typeface="Arial"/>
                <a:cs typeface="Arial"/>
              </a:rPr>
              <a:t>берушінің </a:t>
            </a:r>
            <a:r>
              <a:rPr sz="2600" b="1" spc="160" dirty="0">
                <a:latin typeface="Arial"/>
                <a:cs typeface="Arial"/>
              </a:rPr>
              <a:t>кеңсесіне </a:t>
            </a:r>
            <a:r>
              <a:rPr sz="2600" b="1" spc="165" dirty="0">
                <a:latin typeface="Arial"/>
                <a:cs typeface="Arial"/>
              </a:rPr>
              <a:t> </a:t>
            </a:r>
            <a:r>
              <a:rPr sz="2600" b="1" spc="150" dirty="0">
                <a:latin typeface="Arial"/>
                <a:cs typeface="Arial"/>
              </a:rPr>
              <a:t>немесе</a:t>
            </a:r>
            <a:r>
              <a:rPr sz="2600" b="1" spc="-35" dirty="0">
                <a:latin typeface="Arial"/>
                <a:cs typeface="Arial"/>
              </a:rPr>
              <a:t> </a:t>
            </a:r>
            <a:r>
              <a:rPr sz="2600" b="1" spc="185" dirty="0">
                <a:latin typeface="Arial"/>
                <a:cs typeface="Arial"/>
              </a:rPr>
              <a:t>"электрондық</a:t>
            </a:r>
            <a:r>
              <a:rPr sz="2600" b="1" spc="-30" dirty="0">
                <a:latin typeface="Arial"/>
                <a:cs typeface="Arial"/>
              </a:rPr>
              <a:t> </a:t>
            </a:r>
            <a:r>
              <a:rPr sz="2600" b="1" spc="225" dirty="0">
                <a:latin typeface="Arial"/>
                <a:cs typeface="Arial"/>
              </a:rPr>
              <a:t>үкіметтің"</a:t>
            </a:r>
            <a:r>
              <a:rPr sz="2600" b="1" spc="-35" dirty="0">
                <a:latin typeface="Arial"/>
                <a:cs typeface="Arial"/>
              </a:rPr>
              <a:t> </a:t>
            </a:r>
            <a:r>
              <a:rPr sz="2600" b="1" spc="120" dirty="0">
                <a:latin typeface="Arial"/>
                <a:cs typeface="Arial"/>
              </a:rPr>
              <a:t>веб-порталы </a:t>
            </a:r>
            <a:r>
              <a:rPr sz="2600" b="1" spc="-640" dirty="0">
                <a:latin typeface="Arial"/>
                <a:cs typeface="Arial"/>
              </a:rPr>
              <a:t> </a:t>
            </a:r>
            <a:r>
              <a:rPr sz="2600" b="1" spc="145" dirty="0">
                <a:latin typeface="Arial"/>
                <a:cs typeface="Arial"/>
              </a:rPr>
              <a:t>(бұдан</a:t>
            </a:r>
            <a:r>
              <a:rPr sz="2600" b="1" spc="-25" dirty="0">
                <a:latin typeface="Arial"/>
                <a:cs typeface="Arial"/>
              </a:rPr>
              <a:t> </a:t>
            </a:r>
            <a:r>
              <a:rPr sz="2600" b="1" spc="120" dirty="0">
                <a:latin typeface="Arial"/>
                <a:cs typeface="Arial"/>
              </a:rPr>
              <a:t>әрі</a:t>
            </a:r>
            <a:r>
              <a:rPr sz="2600" b="1" spc="-25" dirty="0">
                <a:latin typeface="Arial"/>
                <a:cs typeface="Arial"/>
              </a:rPr>
              <a:t> </a:t>
            </a:r>
            <a:r>
              <a:rPr sz="2600" b="1" spc="-30" dirty="0">
                <a:latin typeface="Arial"/>
                <a:cs typeface="Arial"/>
              </a:rPr>
              <a:t>-</a:t>
            </a:r>
            <a:r>
              <a:rPr sz="2600" b="1" spc="-25" dirty="0">
                <a:latin typeface="Arial"/>
                <a:cs typeface="Arial"/>
              </a:rPr>
              <a:t> </a:t>
            </a:r>
            <a:r>
              <a:rPr sz="2600" b="1" spc="135" dirty="0">
                <a:latin typeface="Arial"/>
                <a:cs typeface="Arial"/>
              </a:rPr>
              <a:t>портал)</a:t>
            </a:r>
            <a:r>
              <a:rPr sz="2600" b="1" spc="-25" dirty="0">
                <a:latin typeface="Arial"/>
                <a:cs typeface="Arial"/>
              </a:rPr>
              <a:t> </a:t>
            </a:r>
            <a:r>
              <a:rPr sz="2600" b="1" spc="170" dirty="0">
                <a:latin typeface="Arial"/>
                <a:cs typeface="Arial"/>
              </a:rPr>
              <a:t>арқылы	</a:t>
            </a:r>
            <a:r>
              <a:rPr sz="2600" b="1" spc="254" dirty="0">
                <a:latin typeface="Arial"/>
                <a:cs typeface="Arial"/>
              </a:rPr>
              <a:t>құжаттарды </a:t>
            </a:r>
            <a:r>
              <a:rPr sz="2600" b="1" spc="260" dirty="0">
                <a:latin typeface="Arial"/>
                <a:cs typeface="Arial"/>
              </a:rPr>
              <a:t> </a:t>
            </a:r>
            <a:r>
              <a:rPr sz="2600" b="1" spc="100" dirty="0">
                <a:latin typeface="Arial"/>
                <a:cs typeface="Arial"/>
              </a:rPr>
              <a:t>ұсынады.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9458" y="7125463"/>
            <a:ext cx="8535670" cy="2412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1" marR="5081" indent="-635" algn="ctr"/>
            <a:r>
              <a:rPr sz="2600" b="1" spc="160" dirty="0">
                <a:latin typeface="Arial"/>
                <a:cs typeface="Arial"/>
              </a:rPr>
              <a:t>Для получения </a:t>
            </a:r>
            <a:r>
              <a:rPr sz="2600" b="1" spc="145" dirty="0">
                <a:latin typeface="Arial"/>
                <a:cs typeface="Arial"/>
              </a:rPr>
              <a:t>государственной </a:t>
            </a:r>
            <a:r>
              <a:rPr sz="2600" b="1" spc="150" dirty="0">
                <a:latin typeface="Arial"/>
                <a:cs typeface="Arial"/>
              </a:rPr>
              <a:t>услуги </a:t>
            </a:r>
            <a:r>
              <a:rPr sz="2600" b="1" spc="110" dirty="0">
                <a:latin typeface="Arial"/>
                <a:cs typeface="Arial"/>
              </a:rPr>
              <a:t>по </a:t>
            </a:r>
            <a:r>
              <a:rPr sz="2600" b="1" spc="114" dirty="0">
                <a:latin typeface="Arial"/>
                <a:cs typeface="Arial"/>
              </a:rPr>
              <a:t> </a:t>
            </a:r>
            <a:r>
              <a:rPr sz="2600" b="1" spc="190" dirty="0">
                <a:latin typeface="Arial"/>
                <a:cs typeface="Arial"/>
              </a:rPr>
              <a:t>приему </a:t>
            </a:r>
            <a:r>
              <a:rPr sz="2600" b="1" spc="229" dirty="0">
                <a:latin typeface="Arial"/>
                <a:cs typeface="Arial"/>
              </a:rPr>
              <a:t>детей </a:t>
            </a:r>
            <a:r>
              <a:rPr sz="2600" b="1" spc="180" dirty="0">
                <a:latin typeface="Arial"/>
                <a:cs typeface="Arial"/>
              </a:rPr>
              <a:t>физическое </a:t>
            </a:r>
            <a:r>
              <a:rPr sz="2600" b="1" spc="225" dirty="0">
                <a:latin typeface="Arial"/>
                <a:cs typeface="Arial"/>
              </a:rPr>
              <a:t>лицо </a:t>
            </a:r>
            <a:r>
              <a:rPr sz="2600" b="1" spc="160" dirty="0">
                <a:latin typeface="Arial"/>
                <a:cs typeface="Arial"/>
              </a:rPr>
              <a:t>(далее </a:t>
            </a:r>
            <a:r>
              <a:rPr sz="2600" b="1" spc="-140" dirty="0">
                <a:latin typeface="Arial"/>
                <a:cs typeface="Arial"/>
              </a:rPr>
              <a:t>– </a:t>
            </a:r>
            <a:r>
              <a:rPr sz="2600" b="1" spc="-135" dirty="0">
                <a:latin typeface="Arial"/>
                <a:cs typeface="Arial"/>
              </a:rPr>
              <a:t> </a:t>
            </a:r>
            <a:r>
              <a:rPr sz="2600" b="1" spc="125" dirty="0">
                <a:latin typeface="Arial"/>
                <a:cs typeface="Arial"/>
              </a:rPr>
              <a:t>услугополучатель)</a:t>
            </a:r>
            <a:r>
              <a:rPr sz="2600" b="1" spc="-35" dirty="0">
                <a:latin typeface="Arial"/>
                <a:cs typeface="Arial"/>
              </a:rPr>
              <a:t> </a:t>
            </a:r>
            <a:r>
              <a:rPr sz="2600" b="1" spc="155" dirty="0">
                <a:latin typeface="Arial"/>
                <a:cs typeface="Arial"/>
              </a:rPr>
              <a:t>представляет</a:t>
            </a:r>
            <a:r>
              <a:rPr sz="2600" b="1" spc="-35" dirty="0">
                <a:latin typeface="Arial"/>
                <a:cs typeface="Arial"/>
              </a:rPr>
              <a:t> </a:t>
            </a:r>
            <a:r>
              <a:rPr sz="2600" b="1" spc="210" dirty="0">
                <a:latin typeface="Arial"/>
                <a:cs typeface="Arial"/>
              </a:rPr>
              <a:t>документы</a:t>
            </a:r>
            <a:r>
              <a:rPr sz="2600" b="1" spc="-30" dirty="0">
                <a:latin typeface="Arial"/>
                <a:cs typeface="Arial"/>
              </a:rPr>
              <a:t> </a:t>
            </a:r>
            <a:r>
              <a:rPr sz="2600" b="1" spc="150" dirty="0">
                <a:latin typeface="Arial"/>
                <a:cs typeface="Arial"/>
              </a:rPr>
              <a:t>в </a:t>
            </a:r>
            <a:r>
              <a:rPr sz="2600" b="1" spc="-710" dirty="0">
                <a:latin typeface="Arial"/>
                <a:cs typeface="Arial"/>
              </a:rPr>
              <a:t> </a:t>
            </a:r>
            <a:r>
              <a:rPr sz="2600" b="1" spc="204" dirty="0">
                <a:latin typeface="Arial"/>
                <a:cs typeface="Arial"/>
              </a:rPr>
              <a:t>канцелярию</a:t>
            </a:r>
            <a:r>
              <a:rPr sz="2600" b="1" spc="-45" dirty="0">
                <a:latin typeface="Arial"/>
                <a:cs typeface="Arial"/>
              </a:rPr>
              <a:t> </a:t>
            </a:r>
            <a:r>
              <a:rPr sz="2600" b="1" spc="145" dirty="0">
                <a:latin typeface="Arial"/>
                <a:cs typeface="Arial"/>
              </a:rPr>
              <a:t>услугодателя</a:t>
            </a:r>
            <a:r>
              <a:rPr sz="2600" b="1" spc="-40" dirty="0">
                <a:latin typeface="Arial"/>
                <a:cs typeface="Arial"/>
              </a:rPr>
              <a:t> </a:t>
            </a:r>
            <a:r>
              <a:rPr sz="2600" b="1" spc="150" dirty="0">
                <a:latin typeface="Arial"/>
                <a:cs typeface="Arial"/>
              </a:rPr>
              <a:t>либо</a:t>
            </a:r>
            <a:r>
              <a:rPr sz="2600" b="1" spc="-45" dirty="0">
                <a:latin typeface="Arial"/>
                <a:cs typeface="Arial"/>
              </a:rPr>
              <a:t> </a:t>
            </a:r>
            <a:r>
              <a:rPr sz="2600" b="1" spc="170" dirty="0">
                <a:latin typeface="Arial"/>
                <a:cs typeface="Arial"/>
              </a:rPr>
              <a:t>на</a:t>
            </a:r>
            <a:r>
              <a:rPr sz="2600" b="1" spc="-40" dirty="0">
                <a:latin typeface="Arial"/>
                <a:cs typeface="Arial"/>
              </a:rPr>
              <a:t> </a:t>
            </a:r>
            <a:r>
              <a:rPr sz="2600" b="1" spc="130" dirty="0">
                <a:latin typeface="Arial"/>
                <a:cs typeface="Arial"/>
              </a:rPr>
              <a:t>веб-портал </a:t>
            </a:r>
            <a:r>
              <a:rPr sz="2600" b="1" spc="-710" dirty="0">
                <a:latin typeface="Arial"/>
                <a:cs typeface="Arial"/>
              </a:rPr>
              <a:t> </a:t>
            </a:r>
            <a:r>
              <a:rPr sz="2600" b="1" spc="155" dirty="0">
                <a:latin typeface="Arial"/>
                <a:cs typeface="Arial"/>
              </a:rPr>
              <a:t>"электронного </a:t>
            </a:r>
            <a:r>
              <a:rPr sz="2600" b="1" spc="150" dirty="0">
                <a:latin typeface="Arial"/>
                <a:cs typeface="Arial"/>
              </a:rPr>
              <a:t>правительства" </a:t>
            </a:r>
            <a:r>
              <a:rPr sz="2600" b="1" spc="160" dirty="0">
                <a:latin typeface="Arial"/>
                <a:cs typeface="Arial"/>
              </a:rPr>
              <a:t>(далее </a:t>
            </a:r>
            <a:r>
              <a:rPr sz="2600" b="1" spc="-140" dirty="0">
                <a:latin typeface="Arial"/>
                <a:cs typeface="Arial"/>
              </a:rPr>
              <a:t>– </a:t>
            </a:r>
            <a:r>
              <a:rPr sz="2600" b="1" spc="-135" dirty="0">
                <a:latin typeface="Arial"/>
                <a:cs typeface="Arial"/>
              </a:rPr>
              <a:t> </a:t>
            </a:r>
            <a:r>
              <a:rPr sz="2600" b="1" spc="140" dirty="0">
                <a:latin typeface="Arial"/>
                <a:cs typeface="Arial"/>
              </a:rPr>
              <a:t>портал)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0F9251D-7B0C-4B89-B992-1DE6F57CC8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2"/>
          <a:stretch/>
        </p:blipFill>
        <p:spPr>
          <a:xfrm>
            <a:off x="1562100" y="11150761"/>
            <a:ext cx="7626841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559777" y="609600"/>
            <a:ext cx="9753600" cy="13401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1427" marR="690930" algn="ctr"/>
            <a:r>
              <a:rPr sz="2600" b="1" spc="245" dirty="0">
                <a:latin typeface="Arial"/>
                <a:cs typeface="Arial"/>
              </a:rPr>
              <a:t>Мемлекеттік </a:t>
            </a:r>
            <a:r>
              <a:rPr sz="2600" b="1" spc="240" dirty="0">
                <a:latin typeface="Arial"/>
                <a:cs typeface="Arial"/>
              </a:rPr>
              <a:t>қызмет </a:t>
            </a:r>
            <a:r>
              <a:rPr sz="2600" b="1" spc="150" dirty="0">
                <a:latin typeface="Arial"/>
                <a:cs typeface="Arial"/>
              </a:rPr>
              <a:t>көрсету </a:t>
            </a:r>
            <a:r>
              <a:rPr sz="2600" b="1" spc="204" dirty="0">
                <a:latin typeface="Arial"/>
                <a:cs typeface="Arial"/>
              </a:rPr>
              <a:t>үшін </a:t>
            </a:r>
            <a:r>
              <a:rPr sz="2600" b="1" spc="155" dirty="0">
                <a:latin typeface="Arial"/>
                <a:cs typeface="Arial"/>
              </a:rPr>
              <a:t>көрсетілетін </a:t>
            </a:r>
            <a:r>
              <a:rPr sz="2600" b="1" spc="160" dirty="0">
                <a:latin typeface="Arial"/>
                <a:cs typeface="Arial"/>
              </a:rPr>
              <a:t> </a:t>
            </a:r>
            <a:r>
              <a:rPr sz="2600" b="1" spc="225" dirty="0">
                <a:latin typeface="Arial"/>
                <a:cs typeface="Arial"/>
              </a:rPr>
              <a:t>қызметті</a:t>
            </a:r>
            <a:r>
              <a:rPr sz="2600" b="1" spc="-50" dirty="0">
                <a:latin typeface="Arial"/>
                <a:cs typeface="Arial"/>
              </a:rPr>
              <a:t> </a:t>
            </a:r>
            <a:r>
              <a:rPr sz="2600" b="1" spc="170" dirty="0">
                <a:latin typeface="Arial"/>
                <a:cs typeface="Arial"/>
              </a:rPr>
              <a:t>алушыдан</a:t>
            </a:r>
            <a:r>
              <a:rPr sz="2600" b="1" spc="-50" dirty="0">
                <a:latin typeface="Arial"/>
                <a:cs typeface="Arial"/>
              </a:rPr>
              <a:t> </a:t>
            </a:r>
            <a:r>
              <a:rPr sz="2600" b="1" spc="170" dirty="0">
                <a:latin typeface="Arial"/>
                <a:cs typeface="Arial"/>
              </a:rPr>
              <a:t>талап</a:t>
            </a:r>
            <a:r>
              <a:rPr sz="2600" b="1" spc="-45" dirty="0">
                <a:latin typeface="Arial"/>
                <a:cs typeface="Arial"/>
              </a:rPr>
              <a:t> </a:t>
            </a:r>
            <a:r>
              <a:rPr sz="2600" b="1" spc="170" dirty="0">
                <a:latin typeface="Arial"/>
                <a:cs typeface="Arial"/>
              </a:rPr>
              <a:t>етілетін</a:t>
            </a:r>
            <a:r>
              <a:rPr sz="2600" b="1" spc="-50" dirty="0">
                <a:latin typeface="Arial"/>
                <a:cs typeface="Arial"/>
              </a:rPr>
              <a:t> </a:t>
            </a:r>
            <a:r>
              <a:rPr sz="2600" b="1" spc="285" dirty="0">
                <a:latin typeface="Arial"/>
                <a:cs typeface="Arial"/>
              </a:rPr>
              <a:t>құжаттар</a:t>
            </a:r>
            <a:r>
              <a:rPr sz="2600" b="1" spc="-45" dirty="0">
                <a:latin typeface="Arial"/>
                <a:cs typeface="Arial"/>
              </a:rPr>
              <a:t> </a:t>
            </a:r>
            <a:r>
              <a:rPr sz="2600" b="1" spc="195" dirty="0">
                <a:latin typeface="Arial"/>
                <a:cs typeface="Arial"/>
              </a:rPr>
              <a:t>мен </a:t>
            </a:r>
            <a:r>
              <a:rPr sz="2600" b="1" spc="-680" dirty="0">
                <a:latin typeface="Arial"/>
                <a:cs typeface="Arial"/>
              </a:rPr>
              <a:t> </a:t>
            </a:r>
            <a:r>
              <a:rPr sz="2600" b="1" spc="195" dirty="0">
                <a:latin typeface="Arial"/>
                <a:cs typeface="Arial"/>
              </a:rPr>
              <a:t>мәліметтердің</a:t>
            </a:r>
            <a:r>
              <a:rPr sz="2600" b="1" spc="-55" dirty="0">
                <a:latin typeface="Arial"/>
                <a:cs typeface="Arial"/>
              </a:rPr>
              <a:t> </a:t>
            </a:r>
            <a:r>
              <a:rPr sz="2600" b="1" spc="114" dirty="0">
                <a:latin typeface="Arial"/>
                <a:cs typeface="Arial"/>
              </a:rPr>
              <a:t>тізбесі</a:t>
            </a:r>
            <a:endParaRPr sz="2600" dirty="0">
              <a:latin typeface="Arial"/>
              <a:cs typeface="Arial"/>
            </a:endParaRPr>
          </a:p>
          <a:p>
            <a:endParaRPr sz="2400" dirty="0">
              <a:latin typeface="Arial"/>
              <a:cs typeface="Arial"/>
            </a:endParaRPr>
          </a:p>
          <a:p>
            <a:pPr marL="12701" marR="508036">
              <a:buAutoNum type="arabicParenR"/>
              <a:tabLst>
                <a:tab pos="318793" algn="l"/>
              </a:tabLst>
            </a:pPr>
            <a:r>
              <a:rPr sz="2400" b="1" spc="145" dirty="0">
                <a:latin typeface="Arial"/>
                <a:cs typeface="Arial"/>
              </a:rPr>
              <a:t>қабылдауға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арналған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90" dirty="0">
                <a:latin typeface="Arial"/>
                <a:cs typeface="Arial"/>
              </a:rPr>
              <a:t>жолдама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95" dirty="0">
                <a:latin typeface="Arial"/>
                <a:cs typeface="Arial"/>
              </a:rPr>
              <a:t>(берілген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50" dirty="0">
                <a:latin typeface="Arial"/>
                <a:cs typeface="Arial"/>
              </a:rPr>
              <a:t>күннен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бастап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45" dirty="0">
                <a:latin typeface="Arial"/>
                <a:cs typeface="Arial"/>
              </a:rPr>
              <a:t>бес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жұмыс </a:t>
            </a:r>
            <a:r>
              <a:rPr sz="2400" b="1" spc="-540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күні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55" dirty="0">
                <a:latin typeface="Arial"/>
                <a:cs typeface="Arial"/>
              </a:rPr>
              <a:t>ішінде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жарамды);</a:t>
            </a:r>
            <a:endParaRPr sz="2400" dirty="0">
              <a:latin typeface="Arial"/>
              <a:cs typeface="Arial"/>
            </a:endParaRPr>
          </a:p>
          <a:p>
            <a:pPr marL="318158" indent="-306092">
              <a:buAutoNum type="arabicParenR"/>
              <a:tabLst>
                <a:tab pos="318793" algn="l"/>
              </a:tabLst>
            </a:pPr>
            <a:r>
              <a:rPr sz="2400" b="1" spc="65" dirty="0">
                <a:latin typeface="Arial"/>
                <a:cs typeface="Arial"/>
              </a:rPr>
              <a:t>нысан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130" dirty="0">
                <a:latin typeface="Arial"/>
                <a:cs typeface="Arial"/>
              </a:rPr>
              <a:t>бойынша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өтініш;</a:t>
            </a:r>
            <a:endParaRPr sz="2400" dirty="0">
              <a:latin typeface="Arial"/>
              <a:cs typeface="Arial"/>
            </a:endParaRPr>
          </a:p>
          <a:p>
            <a:pPr marL="12701" marR="5081">
              <a:buAutoNum type="arabicParenR"/>
              <a:tabLst>
                <a:tab pos="318793" algn="l"/>
              </a:tabLst>
            </a:pPr>
            <a:r>
              <a:rPr sz="2400" b="1" spc="120" dirty="0">
                <a:latin typeface="Arial"/>
                <a:cs typeface="Arial"/>
              </a:rPr>
              <a:t>көрсетілетін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80" dirty="0">
                <a:latin typeface="Arial"/>
                <a:cs typeface="Arial"/>
              </a:rPr>
              <a:t>қызметті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алушының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95" dirty="0">
                <a:latin typeface="Arial"/>
                <a:cs typeface="Arial"/>
              </a:rPr>
              <a:t>(ата-анасының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бірінің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немесе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заңды </a:t>
            </a:r>
            <a:r>
              <a:rPr sz="2400" b="1" spc="-540" dirty="0">
                <a:latin typeface="Arial"/>
                <a:cs typeface="Arial"/>
              </a:rPr>
              <a:t> </a:t>
            </a:r>
            <a:r>
              <a:rPr sz="2400" b="1" spc="130" dirty="0">
                <a:latin typeface="Arial"/>
                <a:cs typeface="Arial"/>
              </a:rPr>
              <a:t>өкілінің)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275" dirty="0">
                <a:latin typeface="Arial"/>
                <a:cs typeface="Arial"/>
              </a:rPr>
              <a:t>жеке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55" dirty="0">
                <a:latin typeface="Arial"/>
                <a:cs typeface="Arial"/>
              </a:rPr>
              <a:t>басын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25" dirty="0">
                <a:latin typeface="Arial"/>
                <a:cs typeface="Arial"/>
              </a:rPr>
              <a:t>куәландыратын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280" dirty="0">
                <a:latin typeface="Arial"/>
                <a:cs typeface="Arial"/>
              </a:rPr>
              <a:t>құжат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немесе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55" dirty="0">
                <a:latin typeface="Arial"/>
                <a:cs typeface="Arial"/>
              </a:rPr>
              <a:t>цифрлық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225" dirty="0">
                <a:latin typeface="Arial"/>
                <a:cs typeface="Arial"/>
              </a:rPr>
              <a:t>құжаттар </a:t>
            </a:r>
            <a:r>
              <a:rPr sz="2400" b="1" spc="229" dirty="0">
                <a:latin typeface="Arial"/>
                <a:cs typeface="Arial"/>
              </a:rPr>
              <a:t> </a:t>
            </a:r>
            <a:r>
              <a:rPr sz="2400" b="1" spc="85" dirty="0">
                <a:latin typeface="Arial"/>
                <a:cs typeface="Arial"/>
              </a:rPr>
              <a:t>сервисінен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электрондық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280" dirty="0">
                <a:latin typeface="Arial"/>
                <a:cs typeface="Arial"/>
              </a:rPr>
              <a:t>құжат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(сәйкестендіру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үшін);</a:t>
            </a:r>
            <a:endParaRPr sz="2400" dirty="0">
              <a:latin typeface="Arial"/>
              <a:cs typeface="Arial"/>
            </a:endParaRPr>
          </a:p>
          <a:p>
            <a:pPr marL="12701" marR="522008">
              <a:buAutoNum type="arabicParenR"/>
              <a:tabLst>
                <a:tab pos="318793" algn="l"/>
              </a:tabLst>
            </a:pPr>
            <a:r>
              <a:rPr sz="2400" b="1" spc="114" dirty="0">
                <a:latin typeface="Arial"/>
                <a:cs typeface="Arial"/>
              </a:rPr>
              <a:t>баланың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40" dirty="0">
                <a:latin typeface="Arial"/>
                <a:cs typeface="Arial"/>
              </a:rPr>
              <a:t>туу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05" dirty="0">
                <a:latin typeface="Arial"/>
                <a:cs typeface="Arial"/>
              </a:rPr>
              <a:t>туралы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40" dirty="0">
                <a:latin typeface="Arial"/>
                <a:cs typeface="Arial"/>
              </a:rPr>
              <a:t>куәлігі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немесе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55" dirty="0">
                <a:latin typeface="Arial"/>
                <a:cs typeface="Arial"/>
              </a:rPr>
              <a:t>цифрлық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225" dirty="0">
                <a:latin typeface="Arial"/>
                <a:cs typeface="Arial"/>
              </a:rPr>
              <a:t>құжаттар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85" dirty="0">
                <a:latin typeface="Arial"/>
                <a:cs typeface="Arial"/>
              </a:rPr>
              <a:t>сервисінен </a:t>
            </a:r>
            <a:r>
              <a:rPr sz="2400" b="1" spc="-540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алынған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электрондық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280" dirty="0">
                <a:latin typeface="Arial"/>
                <a:cs typeface="Arial"/>
              </a:rPr>
              <a:t>құжат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(сәйкестендіру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үшін);</a:t>
            </a:r>
            <a:endParaRPr sz="2400" dirty="0">
              <a:latin typeface="Arial"/>
              <a:cs typeface="Arial"/>
            </a:endParaRPr>
          </a:p>
          <a:p>
            <a:pPr marL="318158" indent="-306092">
              <a:buAutoNum type="arabicParenR"/>
              <a:tabLst>
                <a:tab pos="318793" algn="l"/>
              </a:tabLst>
            </a:pPr>
            <a:r>
              <a:rPr sz="2400" b="1" spc="-40" dirty="0">
                <a:latin typeface="Arial"/>
                <a:cs typeface="Arial"/>
              </a:rPr>
              <a:t>№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20" dirty="0">
                <a:latin typeface="Arial"/>
                <a:cs typeface="Arial"/>
              </a:rPr>
              <a:t>065/е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75" dirty="0">
                <a:latin typeface="Arial"/>
                <a:cs typeface="Arial"/>
              </a:rPr>
              <a:t>нысанды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60" dirty="0">
                <a:latin typeface="Arial"/>
                <a:cs typeface="Arial"/>
              </a:rPr>
              <a:t>профилактикалық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екпелердің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95" dirty="0">
                <a:latin typeface="Arial"/>
                <a:cs typeface="Arial"/>
              </a:rPr>
              <a:t>картасы;</a:t>
            </a:r>
            <a:endParaRPr sz="2400" dirty="0">
              <a:latin typeface="Arial"/>
              <a:cs typeface="Arial"/>
            </a:endParaRPr>
          </a:p>
          <a:p>
            <a:pPr marL="318158" indent="-306092">
              <a:buAutoNum type="arabicParenR"/>
              <a:tabLst>
                <a:tab pos="318793" algn="l"/>
              </a:tabLst>
            </a:pPr>
            <a:r>
              <a:rPr sz="2400" b="1" spc="-40" dirty="0">
                <a:latin typeface="Arial"/>
                <a:cs typeface="Arial"/>
              </a:rPr>
              <a:t>№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120" dirty="0">
                <a:latin typeface="Arial"/>
                <a:cs typeface="Arial"/>
              </a:rPr>
              <a:t>027/е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75" dirty="0">
                <a:latin typeface="Arial"/>
                <a:cs typeface="Arial"/>
              </a:rPr>
              <a:t>нысанды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анықтама;</a:t>
            </a:r>
            <a:endParaRPr sz="2400" dirty="0">
              <a:latin typeface="Arial"/>
              <a:cs typeface="Arial"/>
            </a:endParaRPr>
          </a:p>
          <a:p>
            <a:pPr marL="12701" marR="729032">
              <a:buAutoNum type="arabicParenR"/>
              <a:tabLst>
                <a:tab pos="318793" algn="l"/>
              </a:tabLst>
            </a:pPr>
            <a:r>
              <a:rPr sz="2400" b="1" spc="145" dirty="0">
                <a:latin typeface="Arial"/>
                <a:cs typeface="Arial"/>
              </a:rPr>
              <a:t>психологиялық-медициналық-педагогикалық </a:t>
            </a:r>
            <a:r>
              <a:rPr sz="2400" b="1" spc="125" dirty="0">
                <a:latin typeface="Arial"/>
                <a:cs typeface="Arial"/>
              </a:rPr>
              <a:t>консультацияның </a:t>
            </a:r>
            <a:r>
              <a:rPr sz="2400" b="1" spc="-545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қорытындысы </a:t>
            </a:r>
            <a:r>
              <a:rPr sz="2400" b="1" spc="160" dirty="0">
                <a:latin typeface="Arial"/>
                <a:cs typeface="Arial"/>
              </a:rPr>
              <a:t>(ерекше </a:t>
            </a:r>
            <a:r>
              <a:rPr sz="2400" b="1" spc="114" dirty="0">
                <a:latin typeface="Arial"/>
                <a:cs typeface="Arial"/>
              </a:rPr>
              <a:t>білім </a:t>
            </a:r>
            <a:r>
              <a:rPr sz="2400" b="1" spc="100" dirty="0">
                <a:latin typeface="Arial"/>
                <a:cs typeface="Arial"/>
              </a:rPr>
              <a:t>беруді </a:t>
            </a:r>
            <a:r>
              <a:rPr sz="2400" b="1" spc="285" dirty="0">
                <a:latin typeface="Arial"/>
                <a:cs typeface="Arial"/>
              </a:rPr>
              <a:t>қажет </a:t>
            </a:r>
            <a:r>
              <a:rPr sz="2400" b="1" spc="145" dirty="0">
                <a:latin typeface="Arial"/>
                <a:cs typeface="Arial"/>
              </a:rPr>
              <a:t>ететін </a:t>
            </a:r>
            <a:r>
              <a:rPr sz="2400" b="1" spc="100" dirty="0">
                <a:latin typeface="Arial"/>
                <a:cs typeface="Arial"/>
              </a:rPr>
              <a:t>балалар </a:t>
            </a:r>
            <a:r>
              <a:rPr sz="2400" b="1" spc="114" dirty="0">
                <a:latin typeface="Arial"/>
                <a:cs typeface="Arial"/>
              </a:rPr>
              <a:t>үшін). </a:t>
            </a:r>
            <a:r>
              <a:rPr sz="2400" b="1" spc="120" dirty="0">
                <a:latin typeface="Arial"/>
                <a:cs typeface="Arial"/>
              </a:rPr>
              <a:t> </a:t>
            </a:r>
            <a:r>
              <a:rPr sz="2400" b="1" spc="85" dirty="0">
                <a:latin typeface="Arial"/>
                <a:cs typeface="Arial"/>
              </a:rPr>
              <a:t>Порталға:</a:t>
            </a:r>
            <a:endParaRPr sz="2400" dirty="0">
              <a:latin typeface="Arial"/>
              <a:cs typeface="Arial"/>
            </a:endParaRPr>
          </a:p>
          <a:p>
            <a:pPr marL="12701" marR="536613">
              <a:buAutoNum type="arabicParenR"/>
              <a:tabLst>
                <a:tab pos="318793" algn="l"/>
              </a:tabLst>
            </a:pPr>
            <a:r>
              <a:rPr sz="2400" b="1" spc="200" dirty="0">
                <a:latin typeface="Arial"/>
                <a:cs typeface="Arial"/>
              </a:rPr>
              <a:t>мектепке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дейінгі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ұйымға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қабылдауға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арналған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90" dirty="0">
                <a:latin typeface="Arial"/>
                <a:cs typeface="Arial"/>
              </a:rPr>
              <a:t>жолдама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95" dirty="0">
                <a:latin typeface="Arial"/>
                <a:cs typeface="Arial"/>
              </a:rPr>
              <a:t>(берілген </a:t>
            </a:r>
            <a:r>
              <a:rPr sz="2400" b="1" spc="-540" dirty="0">
                <a:latin typeface="Arial"/>
                <a:cs typeface="Arial"/>
              </a:rPr>
              <a:t> </a:t>
            </a:r>
            <a:r>
              <a:rPr sz="2400" b="1" spc="150" dirty="0">
                <a:latin typeface="Arial"/>
                <a:cs typeface="Arial"/>
              </a:rPr>
              <a:t>күннен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бастап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45" dirty="0">
                <a:latin typeface="Arial"/>
                <a:cs typeface="Arial"/>
              </a:rPr>
              <a:t>бес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жұмыс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күні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55" dirty="0">
                <a:latin typeface="Arial"/>
                <a:cs typeface="Arial"/>
              </a:rPr>
              <a:t>ішінде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жарамды);</a:t>
            </a:r>
            <a:endParaRPr sz="2400" dirty="0">
              <a:latin typeface="Arial"/>
              <a:cs typeface="Arial"/>
            </a:endParaRPr>
          </a:p>
          <a:p>
            <a:pPr marL="318158" indent="-306092">
              <a:buAutoNum type="arabicParenR"/>
              <a:tabLst>
                <a:tab pos="318793" algn="l"/>
              </a:tabLst>
            </a:pPr>
            <a:r>
              <a:rPr sz="2400" b="1" spc="65" dirty="0">
                <a:latin typeface="Arial"/>
                <a:cs typeface="Arial"/>
              </a:rPr>
              <a:t>нысан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130" dirty="0">
                <a:latin typeface="Arial"/>
                <a:cs typeface="Arial"/>
              </a:rPr>
              <a:t>бойынша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өтініш;</a:t>
            </a:r>
            <a:endParaRPr sz="2400" dirty="0">
              <a:latin typeface="Arial"/>
              <a:cs typeface="Arial"/>
            </a:endParaRPr>
          </a:p>
          <a:p>
            <a:pPr marL="12701" marR="1507598">
              <a:buAutoNum type="arabicParenR"/>
              <a:tabLst>
                <a:tab pos="318793" algn="l"/>
              </a:tabLst>
            </a:pPr>
            <a:r>
              <a:rPr sz="2400" b="1" spc="95" dirty="0">
                <a:latin typeface="Arial"/>
                <a:cs typeface="Arial"/>
              </a:rPr>
              <a:t>ата-анасының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немесе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заңды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өкілдерінің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бірінің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275" dirty="0">
                <a:latin typeface="Arial"/>
                <a:cs typeface="Arial"/>
              </a:rPr>
              <a:t>жеке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55" dirty="0">
                <a:latin typeface="Arial"/>
                <a:cs typeface="Arial"/>
              </a:rPr>
              <a:t>басын </a:t>
            </a:r>
            <a:r>
              <a:rPr sz="2400" b="1" spc="-540" dirty="0">
                <a:latin typeface="Arial"/>
                <a:cs typeface="Arial"/>
              </a:rPr>
              <a:t> </a:t>
            </a:r>
            <a:r>
              <a:rPr sz="2400" b="1" spc="125" dirty="0">
                <a:latin typeface="Arial"/>
                <a:cs typeface="Arial"/>
              </a:rPr>
              <a:t>куәландыратын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280" dirty="0">
                <a:latin typeface="Arial"/>
                <a:cs typeface="Arial"/>
              </a:rPr>
              <a:t>құжат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(сәйкестендіру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үшін);</a:t>
            </a:r>
            <a:endParaRPr sz="2400" dirty="0">
              <a:latin typeface="Arial"/>
              <a:cs typeface="Arial"/>
            </a:endParaRPr>
          </a:p>
          <a:p>
            <a:pPr marL="318158" indent="-306092">
              <a:buAutoNum type="arabicParenR"/>
              <a:tabLst>
                <a:tab pos="318793" algn="l"/>
              </a:tabLst>
            </a:pPr>
            <a:r>
              <a:rPr sz="2400" b="1" spc="114" dirty="0">
                <a:latin typeface="Arial"/>
                <a:cs typeface="Arial"/>
              </a:rPr>
              <a:t>баланың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тууын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25" dirty="0">
                <a:latin typeface="Arial"/>
                <a:cs typeface="Arial"/>
              </a:rPr>
              <a:t>куәландыратын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280" dirty="0">
                <a:latin typeface="Arial"/>
                <a:cs typeface="Arial"/>
              </a:rPr>
              <a:t>құжат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(сәйкестендіру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үшін);</a:t>
            </a:r>
            <a:endParaRPr sz="2400" dirty="0">
              <a:latin typeface="Arial"/>
              <a:cs typeface="Arial"/>
            </a:endParaRPr>
          </a:p>
          <a:p>
            <a:pPr marL="12701" marR="1895611">
              <a:buAutoNum type="arabicParenR"/>
              <a:tabLst>
                <a:tab pos="318793" algn="l"/>
              </a:tabLst>
            </a:pPr>
            <a:r>
              <a:rPr sz="2400" b="1" spc="-40" dirty="0">
                <a:latin typeface="Arial"/>
                <a:cs typeface="Arial"/>
              </a:rPr>
              <a:t>№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20" dirty="0">
                <a:latin typeface="Arial"/>
                <a:cs typeface="Arial"/>
              </a:rPr>
              <a:t>065/е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75" dirty="0">
                <a:latin typeface="Arial"/>
                <a:cs typeface="Arial"/>
              </a:rPr>
              <a:t>нысанды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60" dirty="0">
                <a:latin typeface="Arial"/>
                <a:cs typeface="Arial"/>
              </a:rPr>
              <a:t>профилактикалық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екпелердің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20" dirty="0">
                <a:latin typeface="Arial"/>
                <a:cs typeface="Arial"/>
              </a:rPr>
              <a:t>картасы </a:t>
            </a:r>
            <a:r>
              <a:rPr sz="2400" b="1" spc="-545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(электрондық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30" dirty="0">
                <a:latin typeface="Arial"/>
                <a:cs typeface="Arial"/>
              </a:rPr>
              <a:t>көшірме);</a:t>
            </a:r>
            <a:endParaRPr sz="2400" dirty="0">
              <a:latin typeface="Arial"/>
              <a:cs typeface="Arial"/>
            </a:endParaRPr>
          </a:p>
          <a:p>
            <a:pPr marL="318158" indent="-306092">
              <a:buAutoNum type="arabicParenR"/>
              <a:tabLst>
                <a:tab pos="318793" algn="l"/>
              </a:tabLst>
            </a:pPr>
            <a:r>
              <a:rPr sz="2400" b="1" spc="-40" dirty="0">
                <a:latin typeface="Arial"/>
                <a:cs typeface="Arial"/>
              </a:rPr>
              <a:t>№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20" dirty="0">
                <a:latin typeface="Arial"/>
                <a:cs typeface="Arial"/>
              </a:rPr>
              <a:t>027/е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75" dirty="0">
                <a:latin typeface="Arial"/>
                <a:cs typeface="Arial"/>
              </a:rPr>
              <a:t>нысанды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75" dirty="0">
                <a:latin typeface="Arial"/>
                <a:cs typeface="Arial"/>
              </a:rPr>
              <a:t>анықтама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(электрондық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30" dirty="0">
                <a:latin typeface="Arial"/>
                <a:cs typeface="Arial"/>
              </a:rPr>
              <a:t>көшірме);</a:t>
            </a:r>
            <a:endParaRPr sz="2400" dirty="0">
              <a:latin typeface="Arial"/>
              <a:cs typeface="Arial"/>
            </a:endParaRPr>
          </a:p>
          <a:p>
            <a:pPr marL="12701" marR="595673">
              <a:buAutoNum type="arabicParenR"/>
              <a:tabLst>
                <a:tab pos="318793" algn="l"/>
              </a:tabLst>
            </a:pPr>
            <a:r>
              <a:rPr sz="2400" b="1" spc="145" dirty="0">
                <a:latin typeface="Arial"/>
                <a:cs typeface="Arial"/>
              </a:rPr>
              <a:t>психологиялық-медициналық-педагогикалық </a:t>
            </a:r>
            <a:r>
              <a:rPr sz="2400" b="1" spc="125" dirty="0">
                <a:latin typeface="Arial"/>
                <a:cs typeface="Arial"/>
              </a:rPr>
              <a:t>консультацияның </a:t>
            </a:r>
            <a:r>
              <a:rPr sz="2400" b="1" spc="130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қорытындысы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60" dirty="0">
                <a:latin typeface="Arial"/>
                <a:cs typeface="Arial"/>
              </a:rPr>
              <a:t>(ерекше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білім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беруді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285" dirty="0">
                <a:latin typeface="Arial"/>
                <a:cs typeface="Arial"/>
              </a:rPr>
              <a:t>қажет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ететін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балалар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үшін)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75" dirty="0">
                <a:latin typeface="Arial"/>
                <a:cs typeface="Arial"/>
              </a:rPr>
              <a:t>(бар </a:t>
            </a:r>
            <a:r>
              <a:rPr sz="2400" b="1" spc="-54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болғанда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20" dirty="0">
                <a:latin typeface="Arial"/>
                <a:cs typeface="Arial"/>
              </a:rPr>
              <a:t>сканерленген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20" dirty="0">
                <a:latin typeface="Arial"/>
                <a:cs typeface="Arial"/>
              </a:rPr>
              <a:t>көшірмесі).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65654A8-550B-42BD-9E8A-A4E837472F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0" y="14105612"/>
            <a:ext cx="5417527" cy="36489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714500" y="1143000"/>
            <a:ext cx="7243445" cy="143859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6" marR="5081" algn="ctr">
              <a:lnSpc>
                <a:spcPct val="118100"/>
              </a:lnSpc>
              <a:spcBef>
                <a:spcPts val="90"/>
              </a:spcBef>
            </a:pPr>
            <a:r>
              <a:rPr sz="2600" b="1" spc="140" dirty="0">
                <a:latin typeface="Arial"/>
                <a:cs typeface="Arial"/>
              </a:rPr>
              <a:t>Перечень </a:t>
            </a:r>
            <a:r>
              <a:rPr sz="2600" b="1" spc="229" dirty="0">
                <a:latin typeface="Arial"/>
                <a:cs typeface="Arial"/>
              </a:rPr>
              <a:t>документов </a:t>
            </a:r>
            <a:r>
              <a:rPr sz="2600" b="1" spc="330" dirty="0">
                <a:latin typeface="Arial"/>
                <a:cs typeface="Arial"/>
              </a:rPr>
              <a:t>и </a:t>
            </a:r>
            <a:r>
              <a:rPr sz="2600" b="1" spc="185" dirty="0">
                <a:latin typeface="Arial"/>
                <a:cs typeface="Arial"/>
              </a:rPr>
              <a:t>сведений, </a:t>
            </a:r>
            <a:r>
              <a:rPr sz="2600" b="1" spc="190" dirty="0">
                <a:latin typeface="Arial"/>
                <a:cs typeface="Arial"/>
              </a:rPr>
              <a:t> </a:t>
            </a:r>
            <a:r>
              <a:rPr sz="2600" b="1" spc="180" dirty="0">
                <a:latin typeface="Arial"/>
                <a:cs typeface="Arial"/>
              </a:rPr>
              <a:t>истребуемых</a:t>
            </a:r>
            <a:r>
              <a:rPr sz="2600" b="1" spc="-50" dirty="0">
                <a:latin typeface="Arial"/>
                <a:cs typeface="Arial"/>
              </a:rPr>
              <a:t> </a:t>
            </a:r>
            <a:r>
              <a:rPr sz="2600" b="1" spc="165" dirty="0">
                <a:latin typeface="Arial"/>
                <a:cs typeface="Arial"/>
              </a:rPr>
              <a:t>у</a:t>
            </a:r>
            <a:r>
              <a:rPr sz="2600" b="1" spc="-50" dirty="0">
                <a:latin typeface="Arial"/>
                <a:cs typeface="Arial"/>
              </a:rPr>
              <a:t> </a:t>
            </a:r>
            <a:r>
              <a:rPr sz="2600" b="1" spc="160" dirty="0">
                <a:latin typeface="Arial"/>
                <a:cs typeface="Arial"/>
              </a:rPr>
              <a:t>услугополучателя</a:t>
            </a:r>
            <a:r>
              <a:rPr sz="2600" b="1" spc="-45" dirty="0">
                <a:latin typeface="Arial"/>
                <a:cs typeface="Arial"/>
              </a:rPr>
              <a:t> </a:t>
            </a:r>
            <a:r>
              <a:rPr sz="2600" b="1" spc="170" dirty="0">
                <a:latin typeface="Arial"/>
                <a:cs typeface="Arial"/>
              </a:rPr>
              <a:t>для </a:t>
            </a:r>
            <a:r>
              <a:rPr sz="2600" b="1" spc="-740" dirty="0">
                <a:latin typeface="Arial"/>
                <a:cs typeface="Arial"/>
              </a:rPr>
              <a:t> </a:t>
            </a:r>
            <a:r>
              <a:rPr sz="2600" b="1" spc="215" dirty="0">
                <a:latin typeface="Arial"/>
                <a:cs typeface="Arial"/>
              </a:rPr>
              <a:t>оказания</a:t>
            </a:r>
            <a:r>
              <a:rPr sz="2600" b="1" spc="-45" dirty="0">
                <a:latin typeface="Arial"/>
                <a:cs typeface="Arial"/>
              </a:rPr>
              <a:t> </a:t>
            </a:r>
            <a:r>
              <a:rPr sz="2600" b="1" spc="165" dirty="0">
                <a:latin typeface="Arial"/>
                <a:cs typeface="Arial"/>
              </a:rPr>
              <a:t>государственной</a:t>
            </a:r>
            <a:r>
              <a:rPr sz="2600" b="1" spc="-45" dirty="0">
                <a:latin typeface="Arial"/>
                <a:cs typeface="Arial"/>
              </a:rPr>
              <a:t> </a:t>
            </a:r>
            <a:r>
              <a:rPr sz="2600" b="1" spc="170" dirty="0">
                <a:latin typeface="Arial"/>
                <a:cs typeface="Arial"/>
              </a:rPr>
              <a:t>услуги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5155" y="2581599"/>
            <a:ext cx="9992360" cy="11920058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1"/>
            <a:r>
              <a:rPr sz="2400" b="1" spc="350" dirty="0">
                <a:latin typeface="Arial"/>
                <a:cs typeface="Arial"/>
              </a:rPr>
              <a:t>к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90" dirty="0">
                <a:latin typeface="Arial"/>
                <a:cs typeface="Arial"/>
              </a:rPr>
              <a:t>услугодателю:</a:t>
            </a:r>
            <a:endParaRPr sz="2400" dirty="0">
              <a:latin typeface="Arial"/>
              <a:cs typeface="Arial"/>
            </a:endParaRPr>
          </a:p>
          <a:p>
            <a:pPr marL="12701" marR="1103709">
              <a:buAutoNum type="arabicParenR"/>
              <a:tabLst>
                <a:tab pos="325143" algn="l"/>
              </a:tabLst>
            </a:pPr>
            <a:r>
              <a:rPr sz="2400" b="1" spc="114" dirty="0">
                <a:latin typeface="Arial"/>
                <a:cs typeface="Arial"/>
              </a:rPr>
              <a:t>направление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20" dirty="0">
                <a:latin typeface="Arial"/>
                <a:cs typeface="Arial"/>
              </a:rPr>
              <a:t>на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20" dirty="0">
                <a:latin typeface="Arial"/>
                <a:cs typeface="Arial"/>
              </a:rPr>
              <a:t>зачисление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(действительно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05" dirty="0">
                <a:latin typeface="Arial"/>
                <a:cs typeface="Arial"/>
              </a:rPr>
              <a:t>в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50" dirty="0">
                <a:latin typeface="Arial"/>
                <a:cs typeface="Arial"/>
              </a:rPr>
              <a:t>течение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пяти </a:t>
            </a:r>
            <a:r>
              <a:rPr sz="2400" b="1" spc="-555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рабочих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55" dirty="0">
                <a:latin typeface="Arial"/>
                <a:cs typeface="Arial"/>
              </a:rPr>
              <a:t>дней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со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дня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95" dirty="0">
                <a:latin typeface="Arial"/>
                <a:cs typeface="Arial"/>
              </a:rPr>
              <a:t>выдачи);</a:t>
            </a:r>
            <a:endParaRPr sz="2400" dirty="0">
              <a:latin typeface="Arial"/>
              <a:cs typeface="Arial"/>
            </a:endParaRPr>
          </a:p>
          <a:p>
            <a:pPr marL="324508" indent="-312442">
              <a:buAutoNum type="arabicParenR"/>
              <a:tabLst>
                <a:tab pos="325143" algn="l"/>
              </a:tabLst>
            </a:pPr>
            <a:r>
              <a:rPr sz="2400" b="1" spc="114" dirty="0">
                <a:latin typeface="Arial"/>
                <a:cs typeface="Arial"/>
              </a:rPr>
              <a:t>заявление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70" dirty="0">
                <a:latin typeface="Arial"/>
                <a:cs typeface="Arial"/>
              </a:rPr>
              <a:t>по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55" dirty="0">
                <a:latin typeface="Arial"/>
                <a:cs typeface="Arial"/>
              </a:rPr>
              <a:t>форме;</a:t>
            </a:r>
            <a:endParaRPr sz="2400" dirty="0">
              <a:latin typeface="Arial"/>
              <a:cs typeface="Arial"/>
            </a:endParaRPr>
          </a:p>
          <a:p>
            <a:pPr marL="12701" marR="5081">
              <a:buAutoNum type="arabicParenR"/>
              <a:tabLst>
                <a:tab pos="325143" algn="l"/>
              </a:tabLst>
            </a:pPr>
            <a:r>
              <a:rPr sz="2400" b="1" spc="155" dirty="0">
                <a:latin typeface="Arial"/>
                <a:cs typeface="Arial"/>
              </a:rPr>
              <a:t>документ,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30" dirty="0">
                <a:latin typeface="Arial"/>
                <a:cs typeface="Arial"/>
              </a:rPr>
              <a:t>удостоверяющий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90" dirty="0">
                <a:latin typeface="Arial"/>
                <a:cs typeface="Arial"/>
              </a:rPr>
              <a:t>личность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95" dirty="0">
                <a:latin typeface="Arial"/>
                <a:cs typeface="Arial"/>
              </a:rPr>
              <a:t>услугополучателя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85" dirty="0">
                <a:latin typeface="Arial"/>
                <a:cs typeface="Arial"/>
              </a:rPr>
              <a:t>(одного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из </a:t>
            </a:r>
            <a:r>
              <a:rPr sz="2400" b="1" spc="-555" dirty="0">
                <a:latin typeface="Arial"/>
                <a:cs typeface="Arial"/>
              </a:rPr>
              <a:t> </a:t>
            </a:r>
            <a:r>
              <a:rPr sz="2400" b="1" spc="140" dirty="0">
                <a:latin typeface="Arial"/>
                <a:cs typeface="Arial"/>
              </a:rPr>
              <a:t>родителей </a:t>
            </a:r>
            <a:r>
              <a:rPr sz="2400" b="1" spc="175" dirty="0">
                <a:latin typeface="Arial"/>
                <a:cs typeface="Arial"/>
              </a:rPr>
              <a:t>или </a:t>
            </a:r>
            <a:r>
              <a:rPr sz="2400" b="1" spc="120" dirty="0">
                <a:latin typeface="Arial"/>
                <a:cs typeface="Arial"/>
              </a:rPr>
              <a:t>законного </a:t>
            </a:r>
            <a:r>
              <a:rPr sz="2400" b="1" spc="110" dirty="0">
                <a:latin typeface="Arial"/>
                <a:cs typeface="Arial"/>
              </a:rPr>
              <a:t>представителя, </a:t>
            </a:r>
            <a:r>
              <a:rPr sz="2400" b="1" spc="105" dirty="0">
                <a:latin typeface="Arial"/>
                <a:cs typeface="Arial"/>
              </a:rPr>
              <a:t>либо </a:t>
            </a:r>
            <a:r>
              <a:rPr sz="2400" b="1" spc="114" dirty="0">
                <a:latin typeface="Arial"/>
                <a:cs typeface="Arial"/>
              </a:rPr>
              <a:t>электронный </a:t>
            </a:r>
            <a:r>
              <a:rPr sz="2400" b="1" spc="120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документ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из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75" dirty="0">
                <a:latin typeface="Arial"/>
                <a:cs typeface="Arial"/>
              </a:rPr>
              <a:t>сервиса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цифровых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документов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85" dirty="0">
                <a:latin typeface="Arial"/>
                <a:cs typeface="Arial"/>
              </a:rPr>
              <a:t>(для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160" dirty="0">
                <a:latin typeface="Arial"/>
                <a:cs typeface="Arial"/>
              </a:rPr>
              <a:t>идентификации);</a:t>
            </a:r>
            <a:endParaRPr sz="2400" dirty="0">
              <a:latin typeface="Arial"/>
              <a:cs typeface="Arial"/>
            </a:endParaRPr>
          </a:p>
          <a:p>
            <a:pPr marL="12701" marR="954474">
              <a:buAutoNum type="arabicParenR"/>
              <a:tabLst>
                <a:tab pos="325143" algn="l"/>
              </a:tabLst>
            </a:pPr>
            <a:r>
              <a:rPr sz="2400" b="1" spc="155" dirty="0">
                <a:latin typeface="Arial"/>
                <a:cs typeface="Arial"/>
              </a:rPr>
              <a:t>документ, </a:t>
            </a:r>
            <a:r>
              <a:rPr sz="2400" b="1" spc="130" dirty="0">
                <a:latin typeface="Arial"/>
                <a:cs typeface="Arial"/>
              </a:rPr>
              <a:t>свидетельствующий </a:t>
            </a:r>
            <a:r>
              <a:rPr sz="2400" b="1" spc="45" dirty="0">
                <a:latin typeface="Arial"/>
                <a:cs typeface="Arial"/>
              </a:rPr>
              <a:t>о </a:t>
            </a:r>
            <a:r>
              <a:rPr sz="2400" b="1" spc="180" dirty="0">
                <a:latin typeface="Arial"/>
                <a:cs typeface="Arial"/>
              </a:rPr>
              <a:t>рождении </a:t>
            </a:r>
            <a:r>
              <a:rPr sz="2400" b="1" spc="120" dirty="0">
                <a:latin typeface="Arial"/>
                <a:cs typeface="Arial"/>
              </a:rPr>
              <a:t>ребенка, </a:t>
            </a:r>
            <a:r>
              <a:rPr sz="2400" b="1" spc="105" dirty="0">
                <a:latin typeface="Arial"/>
                <a:cs typeface="Arial"/>
              </a:rPr>
              <a:t>либо </a:t>
            </a:r>
            <a:r>
              <a:rPr sz="2400" b="1" spc="11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электронный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документ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из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75" dirty="0">
                <a:latin typeface="Arial"/>
                <a:cs typeface="Arial"/>
              </a:rPr>
              <a:t>сервиса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100" dirty="0">
                <a:latin typeface="Arial"/>
                <a:cs typeface="Arial"/>
              </a:rPr>
              <a:t>цифровых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документов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85" dirty="0">
                <a:latin typeface="Arial"/>
                <a:cs typeface="Arial"/>
              </a:rPr>
              <a:t>(для </a:t>
            </a:r>
            <a:r>
              <a:rPr sz="2400" b="1" spc="-555" dirty="0">
                <a:latin typeface="Arial"/>
                <a:cs typeface="Arial"/>
              </a:rPr>
              <a:t> </a:t>
            </a:r>
            <a:r>
              <a:rPr sz="2400" b="1" spc="160" dirty="0">
                <a:latin typeface="Arial"/>
                <a:cs typeface="Arial"/>
              </a:rPr>
              <a:t>идентификации);</a:t>
            </a:r>
            <a:endParaRPr sz="2400" dirty="0">
              <a:latin typeface="Arial"/>
              <a:cs typeface="Arial"/>
            </a:endParaRPr>
          </a:p>
          <a:p>
            <a:pPr marL="324508" indent="-312442">
              <a:buAutoNum type="arabicParenR"/>
              <a:tabLst>
                <a:tab pos="325143" algn="l"/>
              </a:tabLst>
            </a:pPr>
            <a:r>
              <a:rPr sz="2400" b="1" spc="175" dirty="0">
                <a:latin typeface="Arial"/>
                <a:cs typeface="Arial"/>
              </a:rPr>
              <a:t>карта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профилактических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прививок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60" dirty="0">
                <a:latin typeface="Arial"/>
                <a:cs typeface="Arial"/>
              </a:rPr>
              <a:t>формы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№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80" dirty="0">
                <a:latin typeface="Arial"/>
                <a:cs typeface="Arial"/>
              </a:rPr>
              <a:t>065/у;</a:t>
            </a:r>
            <a:endParaRPr sz="2400" dirty="0">
              <a:latin typeface="Arial"/>
              <a:cs typeface="Arial"/>
            </a:endParaRPr>
          </a:p>
          <a:p>
            <a:pPr marL="324508" indent="-312442">
              <a:buAutoNum type="arabicParenR"/>
              <a:tabLst>
                <a:tab pos="325143" algn="l"/>
              </a:tabLst>
            </a:pPr>
            <a:r>
              <a:rPr sz="2400" b="1" spc="114" dirty="0">
                <a:latin typeface="Arial"/>
                <a:cs typeface="Arial"/>
              </a:rPr>
              <a:t>справка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60" dirty="0">
                <a:latin typeface="Arial"/>
                <a:cs typeface="Arial"/>
              </a:rPr>
              <a:t>формы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80" dirty="0">
                <a:latin typeface="Arial"/>
                <a:cs typeface="Arial"/>
              </a:rPr>
              <a:t>027/у;</a:t>
            </a:r>
            <a:endParaRPr sz="2400" dirty="0">
              <a:latin typeface="Arial"/>
              <a:cs typeface="Arial"/>
            </a:endParaRPr>
          </a:p>
          <a:p>
            <a:pPr marL="12701" marR="40008">
              <a:buAutoNum type="arabicParenR"/>
              <a:tabLst>
                <a:tab pos="325143" algn="l"/>
              </a:tabLst>
            </a:pPr>
            <a:r>
              <a:rPr sz="2400" b="1" spc="150" dirty="0">
                <a:latin typeface="Arial"/>
                <a:cs typeface="Arial"/>
              </a:rPr>
              <a:t>заключение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20" dirty="0">
                <a:latin typeface="Arial"/>
                <a:cs typeface="Arial"/>
              </a:rPr>
              <a:t>психолого-медико-педагогической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консультации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85" dirty="0">
                <a:latin typeface="Arial"/>
                <a:cs typeface="Arial"/>
              </a:rPr>
              <a:t>(для </a:t>
            </a:r>
            <a:r>
              <a:rPr sz="2400" b="1" spc="-555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детей</a:t>
            </a:r>
            <a:r>
              <a:rPr sz="2400" b="1" spc="-40" dirty="0">
                <a:latin typeface="Arial"/>
                <a:cs typeface="Arial"/>
              </a:rPr>
              <a:t> с </a:t>
            </a:r>
            <a:r>
              <a:rPr sz="2400" b="1" spc="80" dirty="0">
                <a:latin typeface="Arial"/>
                <a:cs typeface="Arial"/>
              </a:rPr>
              <a:t>особыми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95" dirty="0">
                <a:latin typeface="Arial"/>
                <a:cs typeface="Arial"/>
              </a:rPr>
              <a:t>образовательными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95" dirty="0">
                <a:latin typeface="Arial"/>
                <a:cs typeface="Arial"/>
              </a:rPr>
              <a:t>потребностями).</a:t>
            </a:r>
            <a:endParaRPr sz="2400" dirty="0">
              <a:latin typeface="Arial"/>
              <a:cs typeface="Arial"/>
            </a:endParaRPr>
          </a:p>
          <a:p>
            <a:pPr marL="12701"/>
            <a:r>
              <a:rPr sz="2400" b="1" spc="100" dirty="0">
                <a:latin typeface="Arial"/>
                <a:cs typeface="Arial"/>
              </a:rPr>
              <a:t>На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75" dirty="0">
                <a:latin typeface="Arial"/>
                <a:cs typeface="Arial"/>
              </a:rPr>
              <a:t>портал:</a:t>
            </a:r>
            <a:endParaRPr sz="2400" dirty="0">
              <a:latin typeface="Arial"/>
              <a:cs typeface="Arial"/>
            </a:endParaRPr>
          </a:p>
          <a:p>
            <a:pPr marL="12701" marR="1148162">
              <a:buAutoNum type="arabicParenR"/>
              <a:tabLst>
                <a:tab pos="325143" algn="l"/>
              </a:tabLst>
            </a:pPr>
            <a:r>
              <a:rPr sz="2400" b="1" spc="114" dirty="0">
                <a:latin typeface="Arial"/>
                <a:cs typeface="Arial"/>
              </a:rPr>
              <a:t>направление </a:t>
            </a:r>
            <a:r>
              <a:rPr sz="2400" b="1" spc="120" dirty="0">
                <a:latin typeface="Arial"/>
                <a:cs typeface="Arial"/>
              </a:rPr>
              <a:t>на зачисление </a:t>
            </a:r>
            <a:r>
              <a:rPr sz="2400" b="1" spc="105" dirty="0">
                <a:latin typeface="Arial"/>
                <a:cs typeface="Arial"/>
              </a:rPr>
              <a:t>в </a:t>
            </a:r>
            <a:r>
              <a:rPr sz="2400" b="1" spc="125" dirty="0">
                <a:latin typeface="Arial"/>
                <a:cs typeface="Arial"/>
              </a:rPr>
              <a:t>дошкольную </a:t>
            </a:r>
            <a:r>
              <a:rPr sz="2400" b="1" spc="140" dirty="0">
                <a:latin typeface="Arial"/>
                <a:cs typeface="Arial"/>
              </a:rPr>
              <a:t>организацию </a:t>
            </a:r>
            <a:r>
              <a:rPr sz="2400" b="1" spc="145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(действительно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05" dirty="0">
                <a:latin typeface="Arial"/>
                <a:cs typeface="Arial"/>
              </a:rPr>
              <a:t>в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50" dirty="0">
                <a:latin typeface="Arial"/>
                <a:cs typeface="Arial"/>
              </a:rPr>
              <a:t>течение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пяти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рабочих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55" dirty="0">
                <a:latin typeface="Arial"/>
                <a:cs typeface="Arial"/>
              </a:rPr>
              <a:t>дней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со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10" dirty="0">
                <a:latin typeface="Arial"/>
                <a:cs typeface="Arial"/>
              </a:rPr>
              <a:t>дня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95" dirty="0">
                <a:latin typeface="Arial"/>
                <a:cs typeface="Arial"/>
              </a:rPr>
              <a:t>выдачи);</a:t>
            </a:r>
            <a:endParaRPr sz="2400" dirty="0">
              <a:latin typeface="Arial"/>
              <a:cs typeface="Arial"/>
            </a:endParaRPr>
          </a:p>
          <a:p>
            <a:pPr marL="324508" indent="-312442">
              <a:buAutoNum type="arabicParenR"/>
              <a:tabLst>
                <a:tab pos="325143" algn="l"/>
              </a:tabLst>
            </a:pPr>
            <a:r>
              <a:rPr sz="2400" b="1" spc="114" dirty="0">
                <a:latin typeface="Arial"/>
                <a:cs typeface="Arial"/>
              </a:rPr>
              <a:t>заявление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70" dirty="0">
                <a:latin typeface="Arial"/>
                <a:cs typeface="Arial"/>
              </a:rPr>
              <a:t>по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55" dirty="0">
                <a:latin typeface="Arial"/>
                <a:cs typeface="Arial"/>
              </a:rPr>
              <a:t>форме;</a:t>
            </a:r>
            <a:endParaRPr sz="2400" dirty="0">
              <a:latin typeface="Arial"/>
              <a:cs typeface="Arial"/>
            </a:endParaRPr>
          </a:p>
          <a:p>
            <a:pPr marL="12701" marR="512482">
              <a:buAutoNum type="arabicParenR"/>
              <a:tabLst>
                <a:tab pos="325143" algn="l"/>
              </a:tabLst>
            </a:pPr>
            <a:r>
              <a:rPr sz="2400" b="1" spc="155" dirty="0">
                <a:latin typeface="Arial"/>
                <a:cs typeface="Arial"/>
              </a:rPr>
              <a:t>документ,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30" dirty="0">
                <a:latin typeface="Arial"/>
                <a:cs typeface="Arial"/>
              </a:rPr>
              <a:t>удостоверяющий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90" dirty="0">
                <a:latin typeface="Arial"/>
                <a:cs typeface="Arial"/>
              </a:rPr>
              <a:t>личность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95" dirty="0">
                <a:latin typeface="Arial"/>
                <a:cs typeface="Arial"/>
              </a:rPr>
              <a:t>одного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из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40" dirty="0">
                <a:latin typeface="Arial"/>
                <a:cs typeface="Arial"/>
              </a:rPr>
              <a:t>родителей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75" dirty="0">
                <a:latin typeface="Arial"/>
                <a:cs typeface="Arial"/>
              </a:rPr>
              <a:t>или </a:t>
            </a:r>
            <a:r>
              <a:rPr sz="2400" b="1" spc="-555" dirty="0">
                <a:latin typeface="Arial"/>
                <a:cs typeface="Arial"/>
              </a:rPr>
              <a:t> </a:t>
            </a:r>
            <a:r>
              <a:rPr sz="2400" b="1" spc="120" dirty="0">
                <a:latin typeface="Arial"/>
                <a:cs typeface="Arial"/>
              </a:rPr>
              <a:t>законного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14" dirty="0">
                <a:latin typeface="Arial"/>
                <a:cs typeface="Arial"/>
              </a:rPr>
              <a:t>представителя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85" dirty="0">
                <a:latin typeface="Arial"/>
                <a:cs typeface="Arial"/>
              </a:rPr>
              <a:t>(для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60" dirty="0">
                <a:latin typeface="Arial"/>
                <a:cs typeface="Arial"/>
              </a:rPr>
              <a:t>идентификации);</a:t>
            </a:r>
            <a:endParaRPr sz="2400" dirty="0">
              <a:latin typeface="Arial"/>
              <a:cs typeface="Arial"/>
            </a:endParaRPr>
          </a:p>
          <a:p>
            <a:pPr marL="12701" marR="1408531">
              <a:buAutoNum type="arabicParenR"/>
              <a:tabLst>
                <a:tab pos="325143" algn="l"/>
              </a:tabLst>
            </a:pPr>
            <a:r>
              <a:rPr sz="2400" b="1" spc="155" dirty="0">
                <a:latin typeface="Arial"/>
                <a:cs typeface="Arial"/>
              </a:rPr>
              <a:t>документ,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30" dirty="0">
                <a:latin typeface="Arial"/>
                <a:cs typeface="Arial"/>
              </a:rPr>
              <a:t>свидетельствующий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45" dirty="0">
                <a:latin typeface="Arial"/>
                <a:cs typeface="Arial"/>
              </a:rPr>
              <a:t>о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80" dirty="0">
                <a:latin typeface="Arial"/>
                <a:cs typeface="Arial"/>
              </a:rPr>
              <a:t>рождении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30" dirty="0">
                <a:latin typeface="Arial"/>
                <a:cs typeface="Arial"/>
              </a:rPr>
              <a:t>ребенка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85" dirty="0">
                <a:latin typeface="Arial"/>
                <a:cs typeface="Arial"/>
              </a:rPr>
              <a:t>(для </a:t>
            </a:r>
            <a:r>
              <a:rPr sz="2400" b="1" spc="-555" dirty="0">
                <a:latin typeface="Arial"/>
                <a:cs typeface="Arial"/>
              </a:rPr>
              <a:t> </a:t>
            </a:r>
            <a:r>
              <a:rPr sz="2400" b="1" spc="160" dirty="0">
                <a:latin typeface="Arial"/>
                <a:cs typeface="Arial"/>
              </a:rPr>
              <a:t>идентификации);</a:t>
            </a:r>
            <a:endParaRPr sz="2400" dirty="0">
              <a:latin typeface="Arial"/>
              <a:cs typeface="Arial"/>
            </a:endParaRPr>
          </a:p>
          <a:p>
            <a:pPr marL="324508" indent="-312442">
              <a:buAutoNum type="arabicParenR"/>
              <a:tabLst>
                <a:tab pos="325143" algn="l"/>
              </a:tabLst>
            </a:pPr>
            <a:r>
              <a:rPr sz="2400" b="1" spc="175" dirty="0">
                <a:latin typeface="Arial"/>
                <a:cs typeface="Arial"/>
              </a:rPr>
              <a:t>карта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профилактических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прививок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60" dirty="0">
                <a:latin typeface="Arial"/>
                <a:cs typeface="Arial"/>
              </a:rPr>
              <a:t>формы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№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80" dirty="0">
                <a:latin typeface="Arial"/>
                <a:cs typeface="Arial"/>
              </a:rPr>
              <a:t>065/у;</a:t>
            </a:r>
            <a:endParaRPr sz="2400" dirty="0">
              <a:latin typeface="Arial"/>
              <a:cs typeface="Arial"/>
            </a:endParaRPr>
          </a:p>
          <a:p>
            <a:pPr marL="324508" indent="-312442">
              <a:buAutoNum type="arabicParenR"/>
              <a:tabLst>
                <a:tab pos="325143" algn="l"/>
              </a:tabLst>
            </a:pPr>
            <a:r>
              <a:rPr sz="2400" b="1" spc="114" dirty="0">
                <a:latin typeface="Arial"/>
                <a:cs typeface="Arial"/>
              </a:rPr>
              <a:t>справка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60" dirty="0">
                <a:latin typeface="Arial"/>
                <a:cs typeface="Arial"/>
              </a:rPr>
              <a:t>формы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80" dirty="0">
                <a:latin typeface="Arial"/>
                <a:cs typeface="Arial"/>
              </a:rPr>
              <a:t>027/у;</a:t>
            </a:r>
            <a:endParaRPr sz="2400" dirty="0">
              <a:latin typeface="Arial"/>
              <a:cs typeface="Arial"/>
            </a:endParaRPr>
          </a:p>
          <a:p>
            <a:pPr marL="12701" marR="40008" algn="just">
              <a:buAutoNum type="arabicParenR"/>
              <a:tabLst>
                <a:tab pos="325143" algn="l"/>
              </a:tabLst>
            </a:pPr>
            <a:r>
              <a:rPr sz="2400" b="1" spc="150" dirty="0">
                <a:latin typeface="Arial"/>
                <a:cs typeface="Arial"/>
              </a:rPr>
              <a:t>заключение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120" dirty="0">
                <a:latin typeface="Arial"/>
                <a:cs typeface="Arial"/>
              </a:rPr>
              <a:t>психолого-медико-педагогической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консультации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85" dirty="0">
                <a:latin typeface="Arial"/>
                <a:cs typeface="Arial"/>
              </a:rPr>
              <a:t>(для </a:t>
            </a:r>
            <a:r>
              <a:rPr sz="2400" b="1" spc="-560" dirty="0">
                <a:latin typeface="Arial"/>
                <a:cs typeface="Arial"/>
              </a:rPr>
              <a:t> </a:t>
            </a:r>
            <a:r>
              <a:rPr sz="2400" b="1" spc="165" dirty="0">
                <a:latin typeface="Arial"/>
                <a:cs typeface="Arial"/>
              </a:rPr>
              <a:t>детей </a:t>
            </a:r>
            <a:r>
              <a:rPr sz="2400" b="1" spc="-40" dirty="0">
                <a:latin typeface="Arial"/>
                <a:cs typeface="Arial"/>
              </a:rPr>
              <a:t>с </a:t>
            </a:r>
            <a:r>
              <a:rPr sz="2400" b="1" spc="80" dirty="0">
                <a:latin typeface="Arial"/>
                <a:cs typeface="Arial"/>
              </a:rPr>
              <a:t>особыми </a:t>
            </a:r>
            <a:r>
              <a:rPr sz="2400" b="1" spc="95" dirty="0">
                <a:latin typeface="Arial"/>
                <a:cs typeface="Arial"/>
              </a:rPr>
              <a:t>образовательными </a:t>
            </a:r>
            <a:r>
              <a:rPr sz="2400" b="1" spc="100" dirty="0">
                <a:latin typeface="Arial"/>
                <a:cs typeface="Arial"/>
              </a:rPr>
              <a:t>потребностями) </a:t>
            </a:r>
            <a:r>
              <a:rPr sz="2400" b="1" spc="105" dirty="0">
                <a:latin typeface="Arial"/>
                <a:cs typeface="Arial"/>
              </a:rPr>
              <a:t>(сканированная </a:t>
            </a:r>
            <a:r>
              <a:rPr sz="2400" b="1" spc="-560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копия,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125" dirty="0">
                <a:latin typeface="Arial"/>
                <a:cs typeface="Arial"/>
              </a:rPr>
              <a:t>при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135" dirty="0">
                <a:latin typeface="Arial"/>
                <a:cs typeface="Arial"/>
              </a:rPr>
              <a:t>наличии).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B27A21-8C33-4FC7-B4A3-AE8DA80472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7279" y="14478000"/>
            <a:ext cx="4106021" cy="36599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869A12F-1E2B-4DDB-B6CE-B525D03D1813}"/>
              </a:ext>
            </a:extLst>
          </p:cNvPr>
          <p:cNvSpPr txBox="1"/>
          <p:nvPr/>
        </p:nvSpPr>
        <p:spPr>
          <a:xfrm>
            <a:off x="539262" y="5638800"/>
            <a:ext cx="94488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Канцелярия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услугодателя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осуществляет прием документов согласно перечню, указанному в пункте 8 приложения 4 к Правилам, проверяет их на полноту представленных документов. При представлении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услугополучателем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полного пакета документов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услугодатель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осуществляет зачисление ребенка в дошкольную организацию на основании заключенного договора между дошкольной организацией и одним из родителей или законным представителем ребенка.</a:t>
            </a:r>
            <a:endParaRPr lang="ru-KZ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77F23B-3082-4C28-AB70-A6AB9541CD2E}"/>
              </a:ext>
            </a:extLst>
          </p:cNvPr>
          <p:cNvSpPr txBox="1"/>
          <p:nvPr/>
        </p:nvSpPr>
        <p:spPr>
          <a:xfrm>
            <a:off x="542193" y="1295400"/>
            <a:ext cx="94488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Көрсетілетін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қызметті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алушы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осы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Қағидаларға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3200" b="1" i="0" dirty="0">
                <a:solidFill>
                  <a:srgbClr val="073A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4-қосымшаның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8-тармағында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көрсетілген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тізбеге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құжаттар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топтамасын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толық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ұсынбаған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көрсетілетін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қызметті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беруші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балаларды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қабылдау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жөніндегі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қызметті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көрсетуден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бас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тарту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жөнінде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дәлелді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жауап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береді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KZ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FFB0110-A2B4-47D2-AFE0-C29D58C585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4"/>
          <a:stretch/>
        </p:blipFill>
        <p:spPr>
          <a:xfrm>
            <a:off x="1943100" y="11951970"/>
            <a:ext cx="7144397" cy="56212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 txBox="1"/>
          <p:nvPr/>
        </p:nvSpPr>
        <p:spPr>
          <a:xfrm>
            <a:off x="1134173" y="6613938"/>
            <a:ext cx="8237220" cy="34586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1" indent="90176" algn="ctr"/>
            <a:r>
              <a:rPr sz="3200" b="1" spc="-105" dirty="0">
                <a:latin typeface="Arial"/>
                <a:cs typeface="Arial"/>
              </a:rPr>
              <a:t>В </a:t>
            </a:r>
            <a:r>
              <a:rPr sz="3200" b="1" spc="155" dirty="0">
                <a:latin typeface="Arial"/>
                <a:cs typeface="Arial"/>
              </a:rPr>
              <a:t>случае </a:t>
            </a:r>
            <a:r>
              <a:rPr sz="3200" b="1" spc="175" dirty="0">
                <a:latin typeface="Arial"/>
                <a:cs typeface="Arial"/>
              </a:rPr>
              <a:t>представления </a:t>
            </a:r>
            <a:r>
              <a:rPr sz="3200" b="1" spc="180" dirty="0">
                <a:latin typeface="Arial"/>
                <a:cs typeface="Arial"/>
              </a:rPr>
              <a:t> </a:t>
            </a:r>
            <a:r>
              <a:rPr sz="3200" b="1" spc="175" dirty="0">
                <a:latin typeface="Arial"/>
                <a:cs typeface="Arial"/>
              </a:rPr>
              <a:t>услугополучателем </a:t>
            </a:r>
            <a:r>
              <a:rPr sz="3200" b="1" spc="155" dirty="0">
                <a:latin typeface="Arial"/>
                <a:cs typeface="Arial"/>
              </a:rPr>
              <a:t>неполного </a:t>
            </a:r>
            <a:r>
              <a:rPr sz="3200" b="1" spc="260" dirty="0">
                <a:latin typeface="Arial"/>
                <a:cs typeface="Arial"/>
              </a:rPr>
              <a:t>пакета </a:t>
            </a:r>
            <a:r>
              <a:rPr sz="3200" b="1" spc="265" dirty="0">
                <a:latin typeface="Arial"/>
                <a:cs typeface="Arial"/>
              </a:rPr>
              <a:t> </a:t>
            </a:r>
            <a:r>
              <a:rPr sz="3200" b="1" spc="229" dirty="0">
                <a:latin typeface="Arial"/>
                <a:cs typeface="Arial"/>
              </a:rPr>
              <a:t>документов </a:t>
            </a:r>
            <a:r>
              <a:rPr sz="3200" b="1" spc="110" dirty="0">
                <a:latin typeface="Arial"/>
                <a:cs typeface="Arial"/>
              </a:rPr>
              <a:t>согласно </a:t>
            </a:r>
            <a:r>
              <a:rPr sz="3200" b="1" spc="175" dirty="0">
                <a:latin typeface="Arial"/>
                <a:cs typeface="Arial"/>
              </a:rPr>
              <a:t>перечню </a:t>
            </a:r>
            <a:r>
              <a:rPr sz="3200" b="1" spc="180" dirty="0">
                <a:latin typeface="Arial"/>
                <a:cs typeface="Arial"/>
              </a:rPr>
              <a:t> </a:t>
            </a:r>
            <a:r>
              <a:rPr sz="3200" b="1" spc="150" dirty="0">
                <a:latin typeface="Arial"/>
                <a:cs typeface="Arial"/>
              </a:rPr>
              <a:t>услугодатель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spc="240" dirty="0">
                <a:latin typeface="Arial"/>
                <a:cs typeface="Arial"/>
              </a:rPr>
              <a:t>дает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spc="204" dirty="0">
                <a:latin typeface="Arial"/>
                <a:cs typeface="Arial"/>
              </a:rPr>
              <a:t>мотивированный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215" dirty="0">
                <a:latin typeface="Arial"/>
                <a:cs typeface="Arial"/>
              </a:rPr>
              <a:t>ответ </a:t>
            </a:r>
            <a:r>
              <a:rPr sz="3200" b="1" spc="-735" dirty="0">
                <a:latin typeface="Arial"/>
                <a:cs typeface="Arial"/>
              </a:rPr>
              <a:t> </a:t>
            </a:r>
            <a:r>
              <a:rPr sz="3200" b="1" spc="100" dirty="0">
                <a:latin typeface="Arial"/>
                <a:cs typeface="Arial"/>
              </a:rPr>
              <a:t>об </a:t>
            </a:r>
            <a:r>
              <a:rPr sz="3200" b="1" spc="240" dirty="0">
                <a:latin typeface="Arial"/>
                <a:cs typeface="Arial"/>
              </a:rPr>
              <a:t>отказе </a:t>
            </a:r>
            <a:r>
              <a:rPr sz="3200" b="1" spc="170" dirty="0">
                <a:latin typeface="Arial"/>
                <a:cs typeface="Arial"/>
              </a:rPr>
              <a:t>в </a:t>
            </a:r>
            <a:r>
              <a:rPr sz="3200" b="1" spc="245" dirty="0">
                <a:latin typeface="Arial"/>
                <a:cs typeface="Arial"/>
              </a:rPr>
              <a:t>оказании </a:t>
            </a:r>
            <a:r>
              <a:rPr sz="3200" b="1" spc="165" dirty="0">
                <a:latin typeface="Arial"/>
                <a:cs typeface="Arial"/>
              </a:rPr>
              <a:t>государственной </a:t>
            </a:r>
            <a:r>
              <a:rPr sz="3200" b="1" spc="170" dirty="0">
                <a:latin typeface="Arial"/>
                <a:cs typeface="Arial"/>
              </a:rPr>
              <a:t> услуги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125" dirty="0">
                <a:latin typeface="Arial"/>
                <a:cs typeface="Arial"/>
              </a:rPr>
              <a:t>по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215" dirty="0">
                <a:latin typeface="Arial"/>
                <a:cs typeface="Arial"/>
              </a:rPr>
              <a:t>приему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220" dirty="0">
                <a:latin typeface="Arial"/>
                <a:cs typeface="Arial"/>
              </a:rPr>
              <a:t>детей.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08798" y="1077038"/>
            <a:ext cx="8062595" cy="395108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1" algn="ctr">
              <a:tabLst>
                <a:tab pos="6703540" algn="l"/>
              </a:tabLst>
            </a:pPr>
            <a:r>
              <a:rPr sz="3200" b="1" spc="254" dirty="0">
                <a:latin typeface="Arial"/>
                <a:cs typeface="Arial"/>
              </a:rPr>
              <a:t>К</a:t>
            </a:r>
            <a:r>
              <a:rPr sz="3200" b="1" spc="90" dirty="0">
                <a:latin typeface="Arial"/>
                <a:cs typeface="Arial"/>
              </a:rPr>
              <a:t>ө</a:t>
            </a:r>
            <a:r>
              <a:rPr sz="3200" b="1" spc="105" dirty="0">
                <a:latin typeface="Arial"/>
                <a:cs typeface="Arial"/>
              </a:rPr>
              <a:t>р</a:t>
            </a:r>
            <a:r>
              <a:rPr sz="3200" b="1" spc="-35" dirty="0">
                <a:latin typeface="Arial"/>
                <a:cs typeface="Arial"/>
              </a:rPr>
              <a:t>с</a:t>
            </a:r>
            <a:r>
              <a:rPr sz="3200" b="1" spc="185" dirty="0">
                <a:latin typeface="Arial"/>
                <a:cs typeface="Arial"/>
              </a:rPr>
              <a:t>е</a:t>
            </a:r>
            <a:r>
              <a:rPr sz="3200" b="1" spc="320" dirty="0">
                <a:latin typeface="Arial"/>
                <a:cs typeface="Arial"/>
              </a:rPr>
              <a:t>т</a:t>
            </a:r>
            <a:r>
              <a:rPr sz="3200" b="1" spc="135" dirty="0">
                <a:latin typeface="Arial"/>
                <a:cs typeface="Arial"/>
              </a:rPr>
              <a:t>і</a:t>
            </a:r>
            <a:r>
              <a:rPr sz="3200" b="1" spc="160" dirty="0">
                <a:latin typeface="Arial"/>
                <a:cs typeface="Arial"/>
              </a:rPr>
              <a:t>л</a:t>
            </a:r>
            <a:r>
              <a:rPr sz="3200" b="1" spc="185" dirty="0">
                <a:latin typeface="Arial"/>
                <a:cs typeface="Arial"/>
              </a:rPr>
              <a:t>е</a:t>
            </a:r>
            <a:r>
              <a:rPr sz="3200" b="1" spc="320" dirty="0">
                <a:latin typeface="Arial"/>
                <a:cs typeface="Arial"/>
              </a:rPr>
              <a:t>т</a:t>
            </a:r>
            <a:r>
              <a:rPr sz="3200" b="1" spc="135" dirty="0">
                <a:latin typeface="Arial"/>
                <a:cs typeface="Arial"/>
              </a:rPr>
              <a:t>і</a:t>
            </a:r>
            <a:r>
              <a:rPr sz="3200" b="1" spc="190" dirty="0">
                <a:latin typeface="Arial"/>
                <a:cs typeface="Arial"/>
              </a:rPr>
              <a:t>н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620" dirty="0">
                <a:latin typeface="Arial"/>
                <a:cs typeface="Arial"/>
              </a:rPr>
              <a:t>қ</a:t>
            </a:r>
            <a:r>
              <a:rPr sz="3200" b="1" spc="60" dirty="0">
                <a:latin typeface="Arial"/>
                <a:cs typeface="Arial"/>
              </a:rPr>
              <a:t>ы</a:t>
            </a:r>
            <a:r>
              <a:rPr sz="3200" b="1" spc="170" dirty="0">
                <a:latin typeface="Arial"/>
                <a:cs typeface="Arial"/>
              </a:rPr>
              <a:t>з</a:t>
            </a:r>
            <a:r>
              <a:rPr sz="3200" b="1" spc="345" dirty="0">
                <a:latin typeface="Arial"/>
                <a:cs typeface="Arial"/>
              </a:rPr>
              <a:t>м</a:t>
            </a:r>
            <a:r>
              <a:rPr sz="3200" b="1" spc="185" dirty="0">
                <a:latin typeface="Arial"/>
                <a:cs typeface="Arial"/>
              </a:rPr>
              <a:t>е</a:t>
            </a:r>
            <a:r>
              <a:rPr sz="3200" b="1" spc="320" dirty="0">
                <a:latin typeface="Arial"/>
                <a:cs typeface="Arial"/>
              </a:rPr>
              <a:t>тт</a:t>
            </a:r>
            <a:r>
              <a:rPr sz="3200" b="1" spc="140" dirty="0">
                <a:latin typeface="Arial"/>
                <a:cs typeface="Arial"/>
              </a:rPr>
              <a:t>і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195" dirty="0" err="1">
                <a:latin typeface="Arial"/>
                <a:cs typeface="Arial"/>
              </a:rPr>
              <a:t>а</a:t>
            </a:r>
            <a:r>
              <a:rPr sz="3200" b="1" spc="160" dirty="0" err="1">
                <a:latin typeface="Arial"/>
                <a:cs typeface="Arial"/>
              </a:rPr>
              <a:t>лу</a:t>
            </a:r>
            <a:r>
              <a:rPr sz="3200" b="1" spc="490" dirty="0" err="1">
                <a:latin typeface="Arial"/>
                <a:cs typeface="Arial"/>
              </a:rPr>
              <a:t>ш</a:t>
            </a:r>
            <a:r>
              <a:rPr sz="3200" b="1" spc="65" dirty="0" err="1">
                <a:latin typeface="Arial"/>
                <a:cs typeface="Arial"/>
              </a:rPr>
              <a:t>ы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90" dirty="0" err="1">
                <a:latin typeface="Arial"/>
                <a:cs typeface="Arial"/>
              </a:rPr>
              <a:t>о</a:t>
            </a:r>
            <a:r>
              <a:rPr sz="3200" b="1" spc="-35" dirty="0" err="1">
                <a:latin typeface="Arial"/>
                <a:cs typeface="Arial"/>
              </a:rPr>
              <a:t>с</a:t>
            </a:r>
            <a:r>
              <a:rPr sz="3200" b="1" spc="65" dirty="0" err="1">
                <a:latin typeface="Arial"/>
                <a:cs typeface="Arial"/>
              </a:rPr>
              <a:t>ы</a:t>
            </a:r>
            <a:r>
              <a:rPr lang="kk-KZ" sz="3200" b="1" spc="65" dirty="0">
                <a:latin typeface="Arial"/>
                <a:cs typeface="Arial"/>
              </a:rPr>
              <a:t> </a:t>
            </a:r>
            <a:r>
              <a:rPr sz="3200" b="1" spc="320" dirty="0" err="1">
                <a:latin typeface="Arial"/>
                <a:cs typeface="Arial"/>
              </a:rPr>
              <a:t>т</a:t>
            </a:r>
            <a:r>
              <a:rPr sz="3200" b="1" spc="135" dirty="0" err="1">
                <a:latin typeface="Arial"/>
                <a:cs typeface="Arial"/>
              </a:rPr>
              <a:t>і</a:t>
            </a:r>
            <a:r>
              <a:rPr sz="3200" b="1" spc="170" dirty="0" err="1">
                <a:latin typeface="Arial"/>
                <a:cs typeface="Arial"/>
              </a:rPr>
              <a:t>з</a:t>
            </a:r>
            <a:r>
              <a:rPr sz="3200" b="1" spc="110" dirty="0" err="1">
                <a:latin typeface="Arial"/>
                <a:cs typeface="Arial"/>
              </a:rPr>
              <a:t>б</a:t>
            </a:r>
            <a:r>
              <a:rPr sz="3200" b="1" spc="185" dirty="0" err="1">
                <a:latin typeface="Arial"/>
                <a:cs typeface="Arial"/>
              </a:rPr>
              <a:t>е</a:t>
            </a:r>
            <a:r>
              <a:rPr sz="3200" b="1" spc="240" dirty="0" err="1">
                <a:latin typeface="Arial"/>
                <a:cs typeface="Arial"/>
              </a:rPr>
              <a:t>г</a:t>
            </a:r>
            <a:r>
              <a:rPr sz="3200" b="1" spc="125" dirty="0" err="1">
                <a:latin typeface="Arial"/>
                <a:cs typeface="Arial"/>
              </a:rPr>
              <a:t>е</a:t>
            </a:r>
            <a:r>
              <a:rPr sz="3200" b="1" spc="125" dirty="0">
                <a:latin typeface="Arial"/>
                <a:cs typeface="Arial"/>
              </a:rPr>
              <a:t>  </a:t>
            </a:r>
            <a:r>
              <a:rPr sz="3200" b="1" spc="185" dirty="0">
                <a:latin typeface="Arial"/>
                <a:cs typeface="Arial"/>
              </a:rPr>
              <a:t>сәйкес </a:t>
            </a:r>
            <a:r>
              <a:rPr sz="3200" b="1" spc="335" dirty="0">
                <a:latin typeface="Arial"/>
                <a:cs typeface="Arial"/>
              </a:rPr>
              <a:t>құжаттар </a:t>
            </a:r>
            <a:r>
              <a:rPr sz="3200" b="1" spc="185" dirty="0">
                <a:latin typeface="Arial"/>
                <a:cs typeface="Arial"/>
              </a:rPr>
              <a:t>топтамасын </a:t>
            </a:r>
            <a:r>
              <a:rPr sz="3200" b="1" spc="250" dirty="0">
                <a:latin typeface="Arial"/>
                <a:cs typeface="Arial"/>
              </a:rPr>
              <a:t>толық </a:t>
            </a:r>
            <a:r>
              <a:rPr sz="3200" b="1" spc="254" dirty="0">
                <a:latin typeface="Arial"/>
                <a:cs typeface="Arial"/>
              </a:rPr>
              <a:t> </a:t>
            </a:r>
            <a:r>
              <a:rPr sz="3200" b="1" spc="145" dirty="0">
                <a:latin typeface="Arial"/>
                <a:cs typeface="Arial"/>
              </a:rPr>
              <a:t>ұсынбаған </a:t>
            </a:r>
            <a:r>
              <a:rPr sz="3200" b="1" spc="300" dirty="0">
                <a:latin typeface="Arial"/>
                <a:cs typeface="Arial"/>
              </a:rPr>
              <a:t>жағдайда </a:t>
            </a:r>
            <a:r>
              <a:rPr sz="3200" b="1" spc="190" dirty="0">
                <a:latin typeface="Arial"/>
                <a:cs typeface="Arial"/>
              </a:rPr>
              <a:t>көрсетілетін </a:t>
            </a:r>
            <a:r>
              <a:rPr sz="3200" b="1" spc="195" dirty="0">
                <a:latin typeface="Arial"/>
                <a:cs typeface="Arial"/>
              </a:rPr>
              <a:t> </a:t>
            </a:r>
            <a:r>
              <a:rPr sz="3200" b="1" spc="270" dirty="0">
                <a:latin typeface="Arial"/>
                <a:cs typeface="Arial"/>
              </a:rPr>
              <a:t>қызметті </a:t>
            </a:r>
            <a:r>
              <a:rPr sz="3200" b="1" spc="200" dirty="0">
                <a:latin typeface="Arial"/>
                <a:cs typeface="Arial"/>
              </a:rPr>
              <a:t>беруші </a:t>
            </a:r>
            <a:r>
              <a:rPr sz="3200" b="1" spc="160" dirty="0">
                <a:latin typeface="Arial"/>
                <a:cs typeface="Arial"/>
              </a:rPr>
              <a:t>балаларды </a:t>
            </a:r>
            <a:r>
              <a:rPr sz="3200" b="1" spc="220" dirty="0">
                <a:latin typeface="Arial"/>
                <a:cs typeface="Arial"/>
              </a:rPr>
              <a:t>қабылдау </a:t>
            </a:r>
            <a:r>
              <a:rPr sz="3200" b="1" spc="225" dirty="0">
                <a:latin typeface="Arial"/>
                <a:cs typeface="Arial"/>
              </a:rPr>
              <a:t> </a:t>
            </a:r>
            <a:r>
              <a:rPr sz="3200" b="1" spc="240" dirty="0">
                <a:latin typeface="Arial"/>
                <a:cs typeface="Arial"/>
              </a:rPr>
              <a:t>жөніндегі </a:t>
            </a:r>
            <a:r>
              <a:rPr sz="3200" b="1" spc="290" dirty="0">
                <a:latin typeface="Arial"/>
                <a:cs typeface="Arial"/>
              </a:rPr>
              <a:t>мемлекеттік </a:t>
            </a:r>
            <a:r>
              <a:rPr sz="3200" b="1" spc="270" dirty="0">
                <a:latin typeface="Arial"/>
                <a:cs typeface="Arial"/>
              </a:rPr>
              <a:t>қызметті </a:t>
            </a:r>
            <a:r>
              <a:rPr sz="3200" b="1" spc="275" dirty="0">
                <a:latin typeface="Arial"/>
                <a:cs typeface="Arial"/>
              </a:rPr>
              <a:t> </a:t>
            </a:r>
            <a:r>
              <a:rPr sz="3200" b="1" spc="195" dirty="0">
                <a:latin typeface="Arial"/>
                <a:cs typeface="Arial"/>
              </a:rPr>
              <a:t>көрсетуден </a:t>
            </a:r>
            <a:r>
              <a:rPr sz="3200" b="1" spc="95" dirty="0">
                <a:latin typeface="Arial"/>
                <a:cs typeface="Arial"/>
              </a:rPr>
              <a:t>бас </a:t>
            </a:r>
            <a:r>
              <a:rPr sz="3200" b="1" spc="220" dirty="0">
                <a:latin typeface="Arial"/>
                <a:cs typeface="Arial"/>
              </a:rPr>
              <a:t>тарту </a:t>
            </a:r>
            <a:r>
              <a:rPr sz="3200" b="1" spc="254" dirty="0">
                <a:latin typeface="Arial"/>
                <a:cs typeface="Arial"/>
              </a:rPr>
              <a:t>жөнінде </a:t>
            </a:r>
            <a:r>
              <a:rPr sz="3200" b="1" spc="190" dirty="0">
                <a:latin typeface="Arial"/>
                <a:cs typeface="Arial"/>
              </a:rPr>
              <a:t>дәлелді </a:t>
            </a:r>
            <a:r>
              <a:rPr sz="3200" b="1" spc="195" dirty="0">
                <a:latin typeface="Arial"/>
                <a:cs typeface="Arial"/>
              </a:rPr>
              <a:t> </a:t>
            </a:r>
            <a:r>
              <a:rPr sz="3200" b="1" spc="290" dirty="0">
                <a:latin typeface="Arial"/>
                <a:cs typeface="Arial"/>
              </a:rPr>
              <a:t>жауап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145" dirty="0">
                <a:latin typeface="Arial"/>
                <a:cs typeface="Arial"/>
              </a:rPr>
              <a:t>береді.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32FC333-1737-4452-896E-4FBAAE104D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445" y="11125200"/>
            <a:ext cx="5829300" cy="583222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7497" y="914400"/>
            <a:ext cx="9692005" cy="1423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30263" marR="117484" indent="-314983" algn="ctr"/>
            <a:r>
              <a:rPr sz="2800" b="1" spc="160" dirty="0">
                <a:latin typeface="Arial"/>
                <a:cs typeface="Arial"/>
              </a:rPr>
              <a:t>Портал</a:t>
            </a:r>
            <a:r>
              <a:rPr sz="2800" b="1" spc="-50" dirty="0">
                <a:latin typeface="Arial"/>
                <a:cs typeface="Arial"/>
              </a:rPr>
              <a:t> </a:t>
            </a:r>
            <a:r>
              <a:rPr sz="2800" b="1" spc="200" dirty="0">
                <a:latin typeface="Arial"/>
                <a:cs typeface="Arial"/>
              </a:rPr>
              <a:t>арқылы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60" dirty="0">
                <a:latin typeface="Arial"/>
                <a:cs typeface="Arial"/>
              </a:rPr>
              <a:t>жүгінген</a:t>
            </a:r>
            <a:r>
              <a:rPr sz="2800" b="1" spc="-50" dirty="0">
                <a:latin typeface="Arial"/>
                <a:cs typeface="Arial"/>
              </a:rPr>
              <a:t> </a:t>
            </a:r>
            <a:r>
              <a:rPr sz="2800" b="1" spc="300" dirty="0">
                <a:latin typeface="Arial"/>
                <a:cs typeface="Arial"/>
              </a:rPr>
              <a:t>жағдайда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90" dirty="0">
                <a:latin typeface="Arial"/>
                <a:cs typeface="Arial"/>
              </a:rPr>
              <a:t>мемлекеттік </a:t>
            </a:r>
            <a:r>
              <a:rPr sz="2800" b="1" spc="-735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қызметті </a:t>
            </a:r>
            <a:r>
              <a:rPr sz="2800" b="1" spc="215" dirty="0">
                <a:latin typeface="Arial"/>
                <a:cs typeface="Arial"/>
              </a:rPr>
              <a:t>көрсетуші </a:t>
            </a:r>
            <a:r>
              <a:rPr sz="2800" b="1" spc="300" dirty="0">
                <a:latin typeface="Arial"/>
                <a:cs typeface="Arial"/>
              </a:rPr>
              <a:t>құжаттарды </a:t>
            </a:r>
            <a:r>
              <a:rPr sz="2800" b="1" spc="220" dirty="0">
                <a:latin typeface="Arial"/>
                <a:cs typeface="Arial"/>
              </a:rPr>
              <a:t>түскен </a:t>
            </a:r>
            <a:r>
              <a:rPr sz="2800" b="1" spc="245" dirty="0">
                <a:latin typeface="Arial"/>
                <a:cs typeface="Arial"/>
              </a:rPr>
              <a:t>күні </a:t>
            </a:r>
            <a:r>
              <a:rPr sz="2800" b="1" spc="250" dirty="0">
                <a:latin typeface="Arial"/>
                <a:cs typeface="Arial"/>
              </a:rPr>
              <a:t> </a:t>
            </a:r>
            <a:r>
              <a:rPr sz="2800" b="1" spc="210" dirty="0">
                <a:latin typeface="Arial"/>
                <a:cs typeface="Arial"/>
              </a:rPr>
              <a:t>қабылдауды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325" dirty="0">
                <a:latin typeface="Arial"/>
                <a:cs typeface="Arial"/>
              </a:rPr>
              <a:t>және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25" dirty="0">
                <a:latin typeface="Arial"/>
                <a:cs typeface="Arial"/>
              </a:rPr>
              <a:t>тіркеуді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80" dirty="0">
                <a:latin typeface="Arial"/>
                <a:cs typeface="Arial"/>
              </a:rPr>
              <a:t>жүзеге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110" dirty="0" err="1">
                <a:latin typeface="Arial"/>
                <a:cs typeface="Arial"/>
              </a:rPr>
              <a:t>асырады</a:t>
            </a:r>
            <a:r>
              <a:rPr sz="2800" b="1" spc="110" dirty="0">
                <a:latin typeface="Arial"/>
                <a:cs typeface="Arial"/>
              </a:rPr>
              <a:t>.</a:t>
            </a:r>
            <a:endParaRPr lang="kk-KZ" sz="2800" b="1" spc="110" dirty="0">
              <a:latin typeface="Arial"/>
              <a:cs typeface="Arial"/>
            </a:endParaRPr>
          </a:p>
          <a:p>
            <a:pPr marL="530263" marR="117484" indent="-314983" algn="ctr"/>
            <a:endParaRPr sz="2800" dirty="0">
              <a:latin typeface="Arial"/>
              <a:cs typeface="Arial"/>
            </a:endParaRPr>
          </a:p>
          <a:p>
            <a:pPr marL="795077" marR="609644" indent="363246" algn="ctr"/>
            <a:r>
              <a:rPr sz="2800" b="1" spc="170" dirty="0">
                <a:latin typeface="Arial"/>
                <a:cs typeface="Arial"/>
              </a:rPr>
              <a:t>Көрсетілетін</a:t>
            </a:r>
            <a:r>
              <a:rPr sz="2800" b="1" spc="-55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қызметті</a:t>
            </a:r>
            <a:r>
              <a:rPr sz="2800" b="1" spc="-50" dirty="0">
                <a:latin typeface="Arial"/>
                <a:cs typeface="Arial"/>
              </a:rPr>
              <a:t> </a:t>
            </a:r>
            <a:r>
              <a:rPr sz="2800" b="1" spc="200" dirty="0">
                <a:latin typeface="Arial"/>
                <a:cs typeface="Arial"/>
              </a:rPr>
              <a:t>беруші</a:t>
            </a:r>
            <a:r>
              <a:rPr sz="2800" b="1" spc="-50" dirty="0">
                <a:latin typeface="Arial"/>
                <a:cs typeface="Arial"/>
              </a:rPr>
              <a:t> </a:t>
            </a:r>
            <a:r>
              <a:rPr sz="2800" b="1" spc="135" dirty="0">
                <a:latin typeface="Arial"/>
                <a:cs typeface="Arial"/>
              </a:rPr>
              <a:t>ұсынылған </a:t>
            </a:r>
            <a:r>
              <a:rPr sz="2800" b="1" spc="-735" dirty="0">
                <a:latin typeface="Arial"/>
                <a:cs typeface="Arial"/>
              </a:rPr>
              <a:t> </a:t>
            </a:r>
            <a:r>
              <a:rPr sz="2800" b="1" spc="305" dirty="0">
                <a:latin typeface="Arial"/>
                <a:cs typeface="Arial"/>
              </a:rPr>
              <a:t>құжаттардың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10" dirty="0">
                <a:latin typeface="Arial"/>
                <a:cs typeface="Arial"/>
              </a:rPr>
              <a:t>толықтығын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100" dirty="0">
                <a:latin typeface="Arial"/>
                <a:cs typeface="Arial"/>
              </a:rPr>
              <a:t>30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270" dirty="0" err="1">
                <a:latin typeface="Arial"/>
                <a:cs typeface="Arial"/>
              </a:rPr>
              <a:t>минут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145" dirty="0" err="1">
                <a:latin typeface="Arial"/>
                <a:cs typeface="Arial"/>
              </a:rPr>
              <a:t>бойы</a:t>
            </a:r>
            <a:r>
              <a:rPr lang="kk-KZ" sz="2800" b="1" spc="145" dirty="0">
                <a:latin typeface="Arial"/>
                <a:cs typeface="Arial"/>
              </a:rPr>
              <a:t> </a:t>
            </a:r>
            <a:r>
              <a:rPr sz="2800" b="1" spc="185" dirty="0" err="1">
                <a:latin typeface="Arial"/>
                <a:cs typeface="Arial"/>
              </a:rPr>
              <a:t>тексереді</a:t>
            </a:r>
            <a:r>
              <a:rPr sz="2800" b="1" spc="185" dirty="0">
                <a:latin typeface="Arial"/>
                <a:cs typeface="Arial"/>
              </a:rPr>
              <a:t>.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180" dirty="0">
                <a:latin typeface="Arial"/>
                <a:cs typeface="Arial"/>
              </a:rPr>
              <a:t>Толық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190" dirty="0">
                <a:latin typeface="Arial"/>
                <a:cs typeface="Arial"/>
              </a:rPr>
              <a:t>болмаған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280" dirty="0">
                <a:latin typeface="Arial"/>
                <a:cs typeface="Arial"/>
              </a:rPr>
              <a:t>жағдайда,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185" dirty="0">
                <a:latin typeface="Arial"/>
                <a:cs typeface="Arial"/>
              </a:rPr>
              <a:t>көрсетілген </a:t>
            </a:r>
            <a:r>
              <a:rPr sz="2800" b="1" spc="-735" dirty="0">
                <a:latin typeface="Arial"/>
                <a:cs typeface="Arial"/>
              </a:rPr>
              <a:t> </a:t>
            </a:r>
            <a:r>
              <a:rPr sz="2800" b="1" spc="215" dirty="0">
                <a:latin typeface="Arial"/>
                <a:cs typeface="Arial"/>
              </a:rPr>
              <a:t>мерзімде </a:t>
            </a:r>
            <a:r>
              <a:rPr sz="2800" b="1" spc="225" dirty="0">
                <a:latin typeface="Arial"/>
                <a:cs typeface="Arial"/>
              </a:rPr>
              <a:t>өтінішті </a:t>
            </a:r>
            <a:r>
              <a:rPr sz="2800" b="1" spc="200" dirty="0">
                <a:latin typeface="Arial"/>
                <a:cs typeface="Arial"/>
              </a:rPr>
              <a:t>қарастырудан </a:t>
            </a:r>
            <a:r>
              <a:rPr sz="2800" b="1" spc="95" dirty="0">
                <a:latin typeface="Arial"/>
                <a:cs typeface="Arial"/>
              </a:rPr>
              <a:t>бас </a:t>
            </a:r>
            <a:r>
              <a:rPr sz="2800" b="1" spc="220" dirty="0">
                <a:latin typeface="Arial"/>
                <a:cs typeface="Arial"/>
              </a:rPr>
              <a:t>тарту </a:t>
            </a:r>
            <a:r>
              <a:rPr sz="2800" b="1" spc="225" dirty="0">
                <a:latin typeface="Arial"/>
                <a:cs typeface="Arial"/>
              </a:rPr>
              <a:t> </a:t>
            </a:r>
            <a:r>
              <a:rPr sz="2800" b="1" spc="254" dirty="0">
                <a:latin typeface="Arial"/>
                <a:cs typeface="Arial"/>
              </a:rPr>
              <a:t>жөнінде </a:t>
            </a:r>
            <a:r>
              <a:rPr sz="2800" b="1" spc="190" dirty="0">
                <a:latin typeface="Arial"/>
                <a:cs typeface="Arial"/>
              </a:rPr>
              <a:t>дәлелді </a:t>
            </a:r>
            <a:r>
              <a:rPr sz="2800" b="1" spc="290" dirty="0">
                <a:latin typeface="Arial"/>
                <a:cs typeface="Arial"/>
              </a:rPr>
              <a:t>жауап </a:t>
            </a:r>
            <a:r>
              <a:rPr sz="2800" b="1" spc="200" dirty="0">
                <a:latin typeface="Arial"/>
                <a:cs typeface="Arial"/>
              </a:rPr>
              <a:t>дайындайды, </a:t>
            </a:r>
            <a:r>
              <a:rPr sz="2800" b="1" spc="125" dirty="0">
                <a:latin typeface="Arial"/>
                <a:cs typeface="Arial"/>
              </a:rPr>
              <a:t>ол </a:t>
            </a:r>
            <a:r>
              <a:rPr sz="2800" b="1" spc="225" dirty="0">
                <a:latin typeface="Arial"/>
                <a:cs typeface="Arial"/>
              </a:rPr>
              <a:t>өтініш </a:t>
            </a:r>
            <a:r>
              <a:rPr sz="2800" b="1" spc="229" dirty="0">
                <a:latin typeface="Arial"/>
                <a:cs typeface="Arial"/>
              </a:rPr>
              <a:t> </a:t>
            </a:r>
            <a:r>
              <a:rPr sz="2800" b="1" spc="210" dirty="0">
                <a:latin typeface="Arial"/>
                <a:cs typeface="Arial"/>
              </a:rPr>
              <a:t>берушінің </a:t>
            </a:r>
            <a:r>
              <a:rPr sz="2800" b="1" spc="180" dirty="0">
                <a:latin typeface="Arial"/>
                <a:cs typeface="Arial"/>
              </a:rPr>
              <a:t>порталдағы </a:t>
            </a:r>
            <a:r>
              <a:rPr sz="2800" b="1" spc="350" dirty="0">
                <a:latin typeface="Arial"/>
                <a:cs typeface="Arial"/>
              </a:rPr>
              <a:t>"</a:t>
            </a:r>
            <a:r>
              <a:rPr sz="2800" b="1" spc="350" dirty="0" err="1">
                <a:latin typeface="Arial"/>
                <a:cs typeface="Arial"/>
              </a:rPr>
              <a:t>жеке</a:t>
            </a:r>
            <a:r>
              <a:rPr lang="kk-KZ" sz="2800" b="1" spc="350" dirty="0">
                <a:latin typeface="Arial"/>
                <a:cs typeface="Arial"/>
              </a:rPr>
              <a:t> </a:t>
            </a:r>
            <a:r>
              <a:rPr sz="2800" b="1" spc="225" dirty="0" err="1">
                <a:latin typeface="Arial"/>
                <a:cs typeface="Arial"/>
              </a:rPr>
              <a:t>кабинетіне</a:t>
            </a:r>
            <a:r>
              <a:rPr sz="2800" b="1" spc="225" dirty="0">
                <a:latin typeface="Arial"/>
                <a:cs typeface="Arial"/>
              </a:rPr>
              <a:t>" </a:t>
            </a:r>
            <a:r>
              <a:rPr sz="2800" b="1" spc="229" dirty="0">
                <a:latin typeface="Arial"/>
                <a:cs typeface="Arial"/>
              </a:rPr>
              <a:t> </a:t>
            </a:r>
            <a:r>
              <a:rPr sz="2800" b="1" spc="185" dirty="0">
                <a:latin typeface="Arial"/>
                <a:cs typeface="Arial"/>
              </a:rPr>
              <a:t>электронды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409" dirty="0">
                <a:latin typeface="Arial"/>
                <a:cs typeface="Arial"/>
              </a:rPr>
              <a:t>құжат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195" dirty="0">
                <a:latin typeface="Arial"/>
                <a:cs typeface="Arial"/>
              </a:rPr>
              <a:t>түрінде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220" dirty="0">
                <a:latin typeface="Arial"/>
                <a:cs typeface="Arial"/>
              </a:rPr>
              <a:t>жолданады.</a:t>
            </a:r>
            <a:endParaRPr sz="2800" dirty="0">
              <a:latin typeface="Arial"/>
              <a:cs typeface="Arial"/>
            </a:endParaRPr>
          </a:p>
          <a:p>
            <a:pPr algn="ctr"/>
            <a:endParaRPr sz="2800" dirty="0">
              <a:latin typeface="Arial"/>
              <a:cs typeface="Arial"/>
            </a:endParaRPr>
          </a:p>
          <a:p>
            <a:pPr marL="452152" marR="444532" indent="1070687" algn="ctr"/>
            <a:r>
              <a:rPr sz="2800" b="1" spc="150" dirty="0">
                <a:latin typeface="Arial"/>
                <a:cs typeface="Arial"/>
              </a:rPr>
              <a:t>Ұсынылған </a:t>
            </a:r>
            <a:r>
              <a:rPr sz="2800" b="1" spc="305" dirty="0">
                <a:latin typeface="Arial"/>
                <a:cs typeface="Arial"/>
              </a:rPr>
              <a:t>құжаттардың </a:t>
            </a:r>
            <a:r>
              <a:rPr sz="2800" b="1" spc="215" dirty="0">
                <a:latin typeface="Arial"/>
                <a:cs typeface="Arial"/>
              </a:rPr>
              <a:t>толықтығы </a:t>
            </a:r>
            <a:r>
              <a:rPr sz="2800" b="1" spc="220" dirty="0">
                <a:latin typeface="Arial"/>
                <a:cs typeface="Arial"/>
              </a:rPr>
              <a:t> </a:t>
            </a:r>
            <a:r>
              <a:rPr sz="2800" b="1" spc="235" dirty="0">
                <a:latin typeface="Arial"/>
                <a:cs typeface="Arial"/>
              </a:rPr>
              <a:t>анықталған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80" dirty="0">
                <a:latin typeface="Arial"/>
                <a:cs typeface="Arial"/>
              </a:rPr>
              <a:t>жағдайда,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190" dirty="0" err="1">
                <a:latin typeface="Arial"/>
                <a:cs typeface="Arial"/>
              </a:rPr>
              <a:t>көрсетілетін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270" dirty="0" err="1">
                <a:latin typeface="Arial"/>
                <a:cs typeface="Arial"/>
              </a:rPr>
              <a:t>қызметті</a:t>
            </a:r>
            <a:r>
              <a:rPr lang="kk-KZ" sz="2800" b="1" spc="270" dirty="0">
                <a:latin typeface="Arial"/>
                <a:cs typeface="Arial"/>
              </a:rPr>
              <a:t> </a:t>
            </a:r>
            <a:r>
              <a:rPr sz="2800" b="1" spc="200" dirty="0" err="1">
                <a:latin typeface="Arial"/>
                <a:cs typeface="Arial"/>
              </a:rPr>
              <a:t>беруші</a:t>
            </a:r>
            <a:r>
              <a:rPr sz="2800" b="1" spc="200" dirty="0">
                <a:latin typeface="Arial"/>
                <a:cs typeface="Arial"/>
              </a:rPr>
              <a:t> </a:t>
            </a:r>
            <a:r>
              <a:rPr sz="2800" b="1" spc="185" dirty="0">
                <a:latin typeface="Arial"/>
                <a:cs typeface="Arial"/>
              </a:rPr>
              <a:t>электронды </a:t>
            </a:r>
            <a:r>
              <a:rPr sz="2800" b="1" spc="150" dirty="0">
                <a:latin typeface="Arial"/>
                <a:cs typeface="Arial"/>
              </a:rPr>
              <a:t>сұранымды </a:t>
            </a:r>
            <a:r>
              <a:rPr sz="2800" b="1" spc="175" dirty="0">
                <a:latin typeface="Arial"/>
                <a:cs typeface="Arial"/>
              </a:rPr>
              <a:t>толтырады </a:t>
            </a:r>
            <a:r>
              <a:rPr sz="2800" b="1" spc="325" dirty="0">
                <a:latin typeface="Arial"/>
                <a:cs typeface="Arial"/>
              </a:rPr>
              <a:t>және </a:t>
            </a:r>
            <a:r>
              <a:rPr sz="2800" b="1" spc="330" dirty="0">
                <a:latin typeface="Arial"/>
                <a:cs typeface="Arial"/>
              </a:rPr>
              <a:t> </a:t>
            </a:r>
            <a:r>
              <a:rPr sz="2800" b="1" spc="305" dirty="0">
                <a:latin typeface="Arial"/>
                <a:cs typeface="Arial"/>
              </a:rPr>
              <a:t>құжаттардың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185" dirty="0">
                <a:latin typeface="Arial"/>
                <a:cs typeface="Arial"/>
              </a:rPr>
              <a:t>электронды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215" dirty="0">
                <a:latin typeface="Arial"/>
                <a:cs typeface="Arial"/>
              </a:rPr>
              <a:t>көшірмелерін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204" dirty="0">
                <a:latin typeface="Arial"/>
                <a:cs typeface="Arial"/>
              </a:rPr>
              <a:t>тіркейді; </a:t>
            </a:r>
            <a:r>
              <a:rPr sz="2800" b="1" spc="-735" dirty="0">
                <a:latin typeface="Arial"/>
                <a:cs typeface="Arial"/>
              </a:rPr>
              <a:t> </a:t>
            </a:r>
            <a:r>
              <a:rPr sz="2800" b="1" spc="185" dirty="0">
                <a:latin typeface="Arial"/>
                <a:cs typeface="Arial"/>
              </a:rPr>
              <a:t>электронды </a:t>
            </a:r>
            <a:r>
              <a:rPr sz="2800" b="1" spc="150" dirty="0">
                <a:latin typeface="Arial"/>
                <a:cs typeface="Arial"/>
              </a:rPr>
              <a:t>сұранымды </a:t>
            </a:r>
            <a:r>
              <a:rPr sz="2800" b="1" spc="204" dirty="0">
                <a:latin typeface="Arial"/>
                <a:cs typeface="Arial"/>
              </a:rPr>
              <a:t>өңдегеннен </a:t>
            </a:r>
            <a:r>
              <a:rPr sz="2800" b="1" spc="210" dirty="0">
                <a:latin typeface="Arial"/>
                <a:cs typeface="Arial"/>
              </a:rPr>
              <a:t> </a:t>
            </a:r>
            <a:r>
              <a:rPr sz="2800" b="1" spc="185" dirty="0">
                <a:latin typeface="Arial"/>
                <a:cs typeface="Arial"/>
              </a:rPr>
              <a:t>(тексергеннен, </a:t>
            </a:r>
            <a:r>
              <a:rPr sz="2800" b="1" spc="210" dirty="0">
                <a:latin typeface="Arial"/>
                <a:cs typeface="Arial"/>
              </a:rPr>
              <a:t>тіркеуден) </a:t>
            </a:r>
            <a:r>
              <a:rPr sz="2800" b="1" spc="265" dirty="0">
                <a:latin typeface="Arial"/>
                <a:cs typeface="Arial"/>
              </a:rPr>
              <a:t>кейін </a:t>
            </a:r>
            <a:r>
              <a:rPr sz="2800" b="1" spc="190" dirty="0">
                <a:latin typeface="Arial"/>
                <a:cs typeface="Arial"/>
              </a:rPr>
              <a:t>көрсетілетін 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қызметті </a:t>
            </a:r>
            <a:r>
              <a:rPr sz="2800" b="1" spc="215" dirty="0">
                <a:latin typeface="Arial"/>
                <a:cs typeface="Arial"/>
              </a:rPr>
              <a:t>алушыға </a:t>
            </a:r>
            <a:r>
              <a:rPr sz="2800" b="1" spc="185" dirty="0">
                <a:latin typeface="Arial"/>
                <a:cs typeface="Arial"/>
              </a:rPr>
              <a:t>электронды </a:t>
            </a:r>
            <a:r>
              <a:rPr sz="2800" b="1" spc="165" dirty="0">
                <a:latin typeface="Arial"/>
                <a:cs typeface="Arial"/>
              </a:rPr>
              <a:t>сұранымның </a:t>
            </a:r>
            <a:r>
              <a:rPr sz="2800" b="1" spc="170" dirty="0">
                <a:latin typeface="Arial"/>
                <a:cs typeface="Arial"/>
              </a:rPr>
              <a:t> </a:t>
            </a:r>
            <a:r>
              <a:rPr sz="2800" b="1" spc="165" dirty="0">
                <a:latin typeface="Arial"/>
                <a:cs typeface="Arial"/>
              </a:rPr>
              <a:t>мәртебесі, </a:t>
            </a:r>
            <a:r>
              <a:rPr sz="2800" b="1" spc="160" dirty="0">
                <a:latin typeface="Arial"/>
                <a:cs typeface="Arial"/>
              </a:rPr>
              <a:t>балаларды </a:t>
            </a:r>
            <a:r>
              <a:rPr sz="2800" b="1" spc="220" dirty="0">
                <a:latin typeface="Arial"/>
                <a:cs typeface="Arial"/>
              </a:rPr>
              <a:t>қабылдау </a:t>
            </a:r>
            <a:r>
              <a:rPr sz="2800" b="1" spc="240" dirty="0">
                <a:latin typeface="Arial"/>
                <a:cs typeface="Arial"/>
              </a:rPr>
              <a:t>жөніндегі </a:t>
            </a:r>
            <a:r>
              <a:rPr sz="2800" b="1" spc="245" dirty="0">
                <a:latin typeface="Arial"/>
                <a:cs typeface="Arial"/>
              </a:rPr>
              <a:t> </a:t>
            </a:r>
            <a:r>
              <a:rPr sz="2800" b="1" spc="290" dirty="0">
                <a:latin typeface="Arial"/>
                <a:cs typeface="Arial"/>
              </a:rPr>
              <a:t>мемлекеттік </a:t>
            </a:r>
            <a:r>
              <a:rPr sz="2800" b="1" spc="270" dirty="0">
                <a:latin typeface="Arial"/>
                <a:cs typeface="Arial"/>
              </a:rPr>
              <a:t>қызметті </a:t>
            </a:r>
            <a:r>
              <a:rPr sz="2800" b="1" spc="190" dirty="0">
                <a:latin typeface="Arial"/>
                <a:cs typeface="Arial"/>
              </a:rPr>
              <a:t>көрсету мерзімі, </a:t>
            </a:r>
            <a:r>
              <a:rPr sz="2800" b="1" spc="195" dirty="0">
                <a:latin typeface="Arial"/>
                <a:cs typeface="Arial"/>
              </a:rPr>
              <a:t>ЭЦҚ-мен </a:t>
            </a:r>
            <a:r>
              <a:rPr sz="2800" b="1" spc="200" dirty="0">
                <a:latin typeface="Arial"/>
                <a:cs typeface="Arial"/>
              </a:rPr>
              <a:t> </a:t>
            </a:r>
            <a:r>
              <a:rPr sz="2800" b="1" spc="290" dirty="0">
                <a:latin typeface="Arial"/>
                <a:cs typeface="Arial"/>
              </a:rPr>
              <a:t>қол </a:t>
            </a:r>
            <a:r>
              <a:rPr sz="2800" b="1" spc="235" dirty="0">
                <a:latin typeface="Arial"/>
                <a:cs typeface="Arial"/>
              </a:rPr>
              <a:t>қойылған </a:t>
            </a:r>
            <a:r>
              <a:rPr sz="2800" b="1" spc="185" dirty="0">
                <a:latin typeface="Arial"/>
                <a:cs typeface="Arial"/>
              </a:rPr>
              <a:t>электронды </a:t>
            </a:r>
            <a:r>
              <a:rPr sz="2800" b="1" spc="409" dirty="0">
                <a:latin typeface="Arial"/>
                <a:cs typeface="Arial"/>
              </a:rPr>
              <a:t>құжат </a:t>
            </a:r>
            <a:r>
              <a:rPr sz="2800" b="1" spc="190" dirty="0">
                <a:latin typeface="Arial"/>
                <a:cs typeface="Arial"/>
              </a:rPr>
              <a:t>түріндегі 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spc="160" dirty="0">
                <a:latin typeface="Arial"/>
                <a:cs typeface="Arial"/>
              </a:rPr>
              <a:t>балаларды </a:t>
            </a:r>
            <a:r>
              <a:rPr sz="2800" b="1" spc="220" dirty="0">
                <a:latin typeface="Arial"/>
                <a:cs typeface="Arial"/>
              </a:rPr>
              <a:t>қабылдау </a:t>
            </a:r>
            <a:r>
              <a:rPr sz="2800" b="1" spc="240" dirty="0">
                <a:latin typeface="Arial"/>
                <a:cs typeface="Arial"/>
              </a:rPr>
              <a:t>жөніндегі </a:t>
            </a:r>
            <a:r>
              <a:rPr sz="2800" b="1" spc="290" dirty="0">
                <a:latin typeface="Arial"/>
                <a:cs typeface="Arial"/>
              </a:rPr>
              <a:t>мемлекеттік </a:t>
            </a:r>
            <a:r>
              <a:rPr sz="2800" b="1" spc="295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қызметті </a:t>
            </a:r>
            <a:r>
              <a:rPr sz="2800" b="1" spc="210" dirty="0">
                <a:latin typeface="Arial"/>
                <a:cs typeface="Arial"/>
              </a:rPr>
              <a:t>көрсетудің </a:t>
            </a:r>
            <a:r>
              <a:rPr sz="2800" b="1" spc="245" dirty="0">
                <a:latin typeface="Arial"/>
                <a:cs typeface="Arial"/>
              </a:rPr>
              <a:t>нәтижесін </a:t>
            </a:r>
            <a:r>
              <a:rPr sz="2800" b="1" spc="-135" dirty="0">
                <a:latin typeface="Arial"/>
                <a:cs typeface="Arial"/>
              </a:rPr>
              <a:t>– </a:t>
            </a:r>
            <a:r>
              <a:rPr sz="2800" b="1" spc="150" dirty="0">
                <a:latin typeface="Arial"/>
                <a:cs typeface="Arial"/>
              </a:rPr>
              <a:t>баланы </a:t>
            </a:r>
            <a:r>
              <a:rPr sz="2800" b="1" spc="155" dirty="0">
                <a:latin typeface="Arial"/>
                <a:cs typeface="Arial"/>
              </a:rPr>
              <a:t> </a:t>
            </a:r>
            <a:r>
              <a:rPr sz="2800" b="1" spc="295" dirty="0">
                <a:latin typeface="Arial"/>
                <a:cs typeface="Arial"/>
              </a:rPr>
              <a:t>мектепке </a:t>
            </a:r>
            <a:r>
              <a:rPr sz="2800" b="1" spc="210" dirty="0">
                <a:latin typeface="Arial"/>
                <a:cs typeface="Arial"/>
              </a:rPr>
              <a:t>дейінгі </a:t>
            </a:r>
            <a:r>
              <a:rPr sz="2800" b="1" spc="220" dirty="0">
                <a:latin typeface="Arial"/>
                <a:cs typeface="Arial"/>
              </a:rPr>
              <a:t>ұйымға </a:t>
            </a:r>
            <a:r>
              <a:rPr sz="2800" b="1" spc="210" dirty="0">
                <a:latin typeface="Arial"/>
                <a:cs typeface="Arial"/>
              </a:rPr>
              <a:t>қабылдауды </a:t>
            </a:r>
            <a:r>
              <a:rPr sz="2800" b="1" spc="175" dirty="0">
                <a:latin typeface="Arial"/>
                <a:cs typeface="Arial"/>
              </a:rPr>
              <a:t>немесе </a:t>
            </a:r>
            <a:r>
              <a:rPr sz="2800" b="1" spc="180" dirty="0">
                <a:latin typeface="Arial"/>
                <a:cs typeface="Arial"/>
              </a:rPr>
              <a:t> </a:t>
            </a:r>
            <a:r>
              <a:rPr sz="2800" b="1" spc="290" dirty="0">
                <a:latin typeface="Arial"/>
                <a:cs typeface="Arial"/>
              </a:rPr>
              <a:t>мемлекеттік </a:t>
            </a:r>
            <a:r>
              <a:rPr sz="2800" b="1" spc="270" dirty="0">
                <a:latin typeface="Arial"/>
                <a:cs typeface="Arial"/>
              </a:rPr>
              <a:t>қызметті </a:t>
            </a:r>
            <a:r>
              <a:rPr sz="2800" b="1" spc="195" dirty="0">
                <a:latin typeface="Arial"/>
                <a:cs typeface="Arial"/>
              </a:rPr>
              <a:t>көрсетуден </a:t>
            </a:r>
            <a:r>
              <a:rPr sz="2800" b="1" spc="95" dirty="0">
                <a:latin typeface="Arial"/>
                <a:cs typeface="Arial"/>
              </a:rPr>
              <a:t>бас </a:t>
            </a:r>
            <a:r>
              <a:rPr sz="2800" b="1" spc="220" dirty="0">
                <a:latin typeface="Arial"/>
                <a:cs typeface="Arial"/>
              </a:rPr>
              <a:t>тарту </a:t>
            </a:r>
            <a:r>
              <a:rPr sz="2800" b="1" spc="225" dirty="0">
                <a:latin typeface="Arial"/>
                <a:cs typeface="Arial"/>
              </a:rPr>
              <a:t> </a:t>
            </a:r>
            <a:r>
              <a:rPr sz="2800" b="1" spc="254" dirty="0">
                <a:latin typeface="Arial"/>
                <a:cs typeface="Arial"/>
              </a:rPr>
              <a:t>жөнінде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190" dirty="0">
                <a:latin typeface="Arial"/>
                <a:cs typeface="Arial"/>
              </a:rPr>
              <a:t>дәлелді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290" dirty="0">
                <a:latin typeface="Arial"/>
                <a:cs typeface="Arial"/>
              </a:rPr>
              <a:t>жауап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145" dirty="0">
                <a:latin typeface="Arial"/>
                <a:cs typeface="Arial"/>
              </a:rPr>
              <a:t>береді.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794FD6-914C-44B0-8291-370619082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15145219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61620" y="1219200"/>
            <a:ext cx="9763760" cy="1096838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0345" marR="132725" algn="ctr"/>
            <a:r>
              <a:rPr sz="2700" b="1" spc="-105" dirty="0">
                <a:latin typeface="Arial"/>
                <a:cs typeface="Arial"/>
              </a:rPr>
              <a:t>В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155" dirty="0">
                <a:latin typeface="Arial"/>
                <a:cs typeface="Arial"/>
              </a:rPr>
              <a:t>случае</a:t>
            </a:r>
            <a:r>
              <a:rPr sz="2700" b="1" spc="-35" dirty="0">
                <a:latin typeface="Arial"/>
                <a:cs typeface="Arial"/>
              </a:rPr>
              <a:t> </a:t>
            </a:r>
            <a:r>
              <a:rPr sz="2700" b="1" spc="215" dirty="0">
                <a:latin typeface="Arial"/>
                <a:cs typeface="Arial"/>
              </a:rPr>
              <a:t>обращения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180" dirty="0">
                <a:latin typeface="Arial"/>
                <a:cs typeface="Arial"/>
              </a:rPr>
              <a:t>через</a:t>
            </a:r>
            <a:r>
              <a:rPr sz="2700" b="1" spc="-35" dirty="0">
                <a:latin typeface="Arial"/>
                <a:cs typeface="Arial"/>
              </a:rPr>
              <a:t> </a:t>
            </a:r>
            <a:r>
              <a:rPr sz="2700" b="1" spc="175" dirty="0">
                <a:latin typeface="Arial"/>
                <a:cs typeface="Arial"/>
              </a:rPr>
              <a:t>портал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150" dirty="0">
                <a:latin typeface="Arial"/>
                <a:cs typeface="Arial"/>
              </a:rPr>
              <a:t>услугодатель</a:t>
            </a:r>
            <a:r>
              <a:rPr sz="2700" b="1" spc="-35" dirty="0">
                <a:latin typeface="Arial"/>
                <a:cs typeface="Arial"/>
              </a:rPr>
              <a:t> </a:t>
            </a:r>
            <a:r>
              <a:rPr sz="2700" b="1" spc="170" dirty="0">
                <a:latin typeface="Arial"/>
                <a:cs typeface="Arial"/>
              </a:rPr>
              <a:t>в </a:t>
            </a:r>
            <a:r>
              <a:rPr sz="2700" b="1" spc="-735" dirty="0">
                <a:latin typeface="Arial"/>
                <a:cs typeface="Arial"/>
              </a:rPr>
              <a:t> </a:t>
            </a:r>
            <a:r>
              <a:rPr sz="2700" b="1" spc="140" dirty="0">
                <a:latin typeface="Arial"/>
                <a:cs typeface="Arial"/>
              </a:rPr>
              <a:t>день </a:t>
            </a:r>
            <a:r>
              <a:rPr sz="2700" b="1" spc="165" dirty="0">
                <a:latin typeface="Arial"/>
                <a:cs typeface="Arial"/>
              </a:rPr>
              <a:t>поступления </a:t>
            </a:r>
            <a:r>
              <a:rPr sz="2700" b="1" spc="229" dirty="0">
                <a:latin typeface="Arial"/>
                <a:cs typeface="Arial"/>
              </a:rPr>
              <a:t>документов </a:t>
            </a:r>
            <a:r>
              <a:rPr sz="2700" b="1" spc="190" dirty="0">
                <a:latin typeface="Arial"/>
                <a:cs typeface="Arial"/>
              </a:rPr>
              <a:t>осуществляет </a:t>
            </a:r>
            <a:r>
              <a:rPr sz="2700" b="1" spc="270" dirty="0">
                <a:latin typeface="Arial"/>
                <a:cs typeface="Arial"/>
              </a:rPr>
              <a:t>их </a:t>
            </a:r>
            <a:r>
              <a:rPr sz="2700" b="1" spc="275" dirty="0">
                <a:latin typeface="Arial"/>
                <a:cs typeface="Arial"/>
              </a:rPr>
              <a:t> </a:t>
            </a:r>
            <a:r>
              <a:rPr sz="2700" b="1" spc="225" dirty="0">
                <a:latin typeface="Arial"/>
                <a:cs typeface="Arial"/>
              </a:rPr>
              <a:t>прием</a:t>
            </a:r>
            <a:r>
              <a:rPr sz="2700" b="1" spc="-45" dirty="0">
                <a:latin typeface="Arial"/>
                <a:cs typeface="Arial"/>
              </a:rPr>
              <a:t> </a:t>
            </a:r>
            <a:r>
              <a:rPr sz="2700" b="1" spc="330" dirty="0">
                <a:latin typeface="Arial"/>
                <a:cs typeface="Arial"/>
              </a:rPr>
              <a:t>и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200" dirty="0">
                <a:latin typeface="Arial"/>
                <a:cs typeface="Arial"/>
              </a:rPr>
              <a:t>регистрацию.</a:t>
            </a:r>
            <a:endParaRPr sz="2700" dirty="0">
              <a:latin typeface="Arial"/>
              <a:cs typeface="Arial"/>
            </a:endParaRPr>
          </a:p>
          <a:p>
            <a:pPr algn="ctr"/>
            <a:endParaRPr sz="3300" dirty="0">
              <a:latin typeface="Arial"/>
              <a:cs typeface="Arial"/>
            </a:endParaRPr>
          </a:p>
          <a:p>
            <a:pPr marL="145426" marR="107322" indent="511212" algn="ctr"/>
            <a:r>
              <a:rPr sz="2700" b="1" spc="155" dirty="0">
                <a:latin typeface="Arial"/>
                <a:cs typeface="Arial"/>
              </a:rPr>
              <a:t>Услугодатель</a:t>
            </a:r>
            <a:r>
              <a:rPr sz="2700" b="1" spc="-45" dirty="0">
                <a:latin typeface="Arial"/>
                <a:cs typeface="Arial"/>
              </a:rPr>
              <a:t> </a:t>
            </a:r>
            <a:r>
              <a:rPr sz="2700" b="1" spc="170" dirty="0">
                <a:latin typeface="Arial"/>
                <a:cs typeface="Arial"/>
              </a:rPr>
              <a:t>в</a:t>
            </a:r>
            <a:r>
              <a:rPr sz="2700" b="1" spc="-45" dirty="0">
                <a:latin typeface="Arial"/>
                <a:cs typeface="Arial"/>
              </a:rPr>
              <a:t> </a:t>
            </a:r>
            <a:r>
              <a:rPr sz="2700" b="1" spc="235" dirty="0">
                <a:latin typeface="Arial"/>
                <a:cs typeface="Arial"/>
              </a:rPr>
              <a:t>течение</a:t>
            </a:r>
            <a:r>
              <a:rPr sz="2700" b="1" spc="-45" dirty="0">
                <a:latin typeface="Arial"/>
                <a:cs typeface="Arial"/>
              </a:rPr>
              <a:t> </a:t>
            </a:r>
            <a:r>
              <a:rPr sz="2700" b="1" spc="100" dirty="0">
                <a:latin typeface="Arial"/>
                <a:cs typeface="Arial"/>
              </a:rPr>
              <a:t>30</a:t>
            </a:r>
            <a:r>
              <a:rPr sz="2700" b="1" spc="-45" dirty="0">
                <a:latin typeface="Arial"/>
                <a:cs typeface="Arial"/>
              </a:rPr>
              <a:t> </a:t>
            </a:r>
            <a:r>
              <a:rPr sz="2700" b="1" spc="270" dirty="0">
                <a:latin typeface="Arial"/>
                <a:cs typeface="Arial"/>
              </a:rPr>
              <a:t>минут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155" dirty="0">
                <a:latin typeface="Arial"/>
                <a:cs typeface="Arial"/>
              </a:rPr>
              <a:t>проверяет</a:t>
            </a:r>
            <a:r>
              <a:rPr sz="2700" b="1" spc="-45" dirty="0">
                <a:latin typeface="Arial"/>
                <a:cs typeface="Arial"/>
              </a:rPr>
              <a:t> </a:t>
            </a:r>
            <a:r>
              <a:rPr sz="2700" b="1" spc="190" dirty="0">
                <a:latin typeface="Arial"/>
                <a:cs typeface="Arial"/>
              </a:rPr>
              <a:t>на </a:t>
            </a:r>
            <a:r>
              <a:rPr sz="2700" b="1" spc="-735" dirty="0">
                <a:latin typeface="Arial"/>
                <a:cs typeface="Arial"/>
              </a:rPr>
              <a:t> </a:t>
            </a:r>
            <a:r>
              <a:rPr sz="2700" b="1" spc="165" dirty="0">
                <a:latin typeface="Arial"/>
                <a:cs typeface="Arial"/>
              </a:rPr>
              <a:t>полноту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165" dirty="0">
                <a:latin typeface="Arial"/>
                <a:cs typeface="Arial"/>
              </a:rPr>
              <a:t>представленные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215" dirty="0">
                <a:latin typeface="Arial"/>
                <a:cs typeface="Arial"/>
              </a:rPr>
              <a:t>документы.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-105" dirty="0">
                <a:latin typeface="Arial"/>
                <a:cs typeface="Arial"/>
              </a:rPr>
              <a:t>В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155" dirty="0">
                <a:latin typeface="Arial"/>
                <a:cs typeface="Arial"/>
              </a:rPr>
              <a:t>случае</a:t>
            </a:r>
            <a:r>
              <a:rPr sz="2700" b="1" spc="-35" dirty="0">
                <a:latin typeface="Arial"/>
                <a:cs typeface="Arial"/>
              </a:rPr>
              <a:t> </a:t>
            </a:r>
            <a:r>
              <a:rPr sz="2700" b="1" spc="185" dirty="0">
                <a:latin typeface="Arial"/>
                <a:cs typeface="Arial"/>
              </a:rPr>
              <a:t>не</a:t>
            </a:r>
            <a:endParaRPr sz="2700" dirty="0">
              <a:latin typeface="Arial"/>
              <a:cs typeface="Arial"/>
            </a:endParaRPr>
          </a:p>
          <a:p>
            <a:pPr marL="158761" marR="151776" algn="ctr"/>
            <a:r>
              <a:rPr sz="2700" b="1" spc="150" dirty="0">
                <a:latin typeface="Arial"/>
                <a:cs typeface="Arial"/>
              </a:rPr>
              <a:t>полноты </a:t>
            </a:r>
            <a:r>
              <a:rPr sz="2700" b="1" spc="170" dirty="0">
                <a:latin typeface="Arial"/>
                <a:cs typeface="Arial"/>
              </a:rPr>
              <a:t>в </a:t>
            </a:r>
            <a:r>
              <a:rPr sz="2700" b="1" spc="204" dirty="0">
                <a:latin typeface="Arial"/>
                <a:cs typeface="Arial"/>
              </a:rPr>
              <a:t>указанные </a:t>
            </a:r>
            <a:r>
              <a:rPr sz="2700" b="1" spc="195" dirty="0">
                <a:latin typeface="Arial"/>
                <a:cs typeface="Arial"/>
              </a:rPr>
              <a:t>сроки </a:t>
            </a:r>
            <a:r>
              <a:rPr sz="2700" b="1" spc="220" dirty="0">
                <a:latin typeface="Arial"/>
                <a:cs typeface="Arial"/>
              </a:rPr>
              <a:t>готовит </a:t>
            </a:r>
            <a:r>
              <a:rPr sz="2700" b="1" spc="225" dirty="0">
                <a:latin typeface="Arial"/>
                <a:cs typeface="Arial"/>
              </a:rPr>
              <a:t> </a:t>
            </a:r>
            <a:r>
              <a:rPr sz="2700" b="1" spc="204" dirty="0">
                <a:latin typeface="Arial"/>
                <a:cs typeface="Arial"/>
              </a:rPr>
              <a:t>мотивированный</a:t>
            </a:r>
            <a:r>
              <a:rPr sz="2700" b="1" spc="-30" dirty="0">
                <a:latin typeface="Arial"/>
                <a:cs typeface="Arial"/>
              </a:rPr>
              <a:t> </a:t>
            </a:r>
            <a:r>
              <a:rPr sz="2700" b="1" spc="225" dirty="0">
                <a:latin typeface="Arial"/>
                <a:cs typeface="Arial"/>
              </a:rPr>
              <a:t>отказ,</a:t>
            </a:r>
            <a:r>
              <a:rPr sz="2700" b="1" spc="-30" dirty="0">
                <a:latin typeface="Arial"/>
                <a:cs typeface="Arial"/>
              </a:rPr>
              <a:t> </a:t>
            </a:r>
            <a:r>
              <a:rPr sz="2700" b="1" spc="210" dirty="0">
                <a:latin typeface="Arial"/>
                <a:cs typeface="Arial"/>
              </a:rPr>
              <a:t>который</a:t>
            </a:r>
            <a:r>
              <a:rPr sz="2700" b="1" spc="-30" dirty="0">
                <a:latin typeface="Arial"/>
                <a:cs typeface="Arial"/>
              </a:rPr>
              <a:t> </a:t>
            </a:r>
            <a:r>
              <a:rPr sz="2700" b="1" spc="150" dirty="0">
                <a:latin typeface="Arial"/>
                <a:cs typeface="Arial"/>
              </a:rPr>
              <a:t>направляется</a:t>
            </a:r>
            <a:r>
              <a:rPr sz="2700" b="1" spc="-30" dirty="0">
                <a:latin typeface="Arial"/>
                <a:cs typeface="Arial"/>
              </a:rPr>
              <a:t> </a:t>
            </a:r>
            <a:r>
              <a:rPr sz="2700" b="1" spc="170" dirty="0">
                <a:latin typeface="Arial"/>
                <a:cs typeface="Arial"/>
              </a:rPr>
              <a:t>в </a:t>
            </a:r>
            <a:r>
              <a:rPr sz="2700" b="1" spc="-735" dirty="0">
                <a:latin typeface="Arial"/>
                <a:cs typeface="Arial"/>
              </a:rPr>
              <a:t> </a:t>
            </a:r>
            <a:r>
              <a:rPr sz="2700" b="1" spc="145" dirty="0">
                <a:latin typeface="Arial"/>
                <a:cs typeface="Arial"/>
              </a:rPr>
              <a:t>форме </a:t>
            </a:r>
            <a:r>
              <a:rPr sz="2700" b="1" spc="175" dirty="0">
                <a:latin typeface="Arial"/>
                <a:cs typeface="Arial"/>
              </a:rPr>
              <a:t>электронного </a:t>
            </a:r>
            <a:r>
              <a:rPr sz="2700" b="1" spc="250" dirty="0">
                <a:latin typeface="Arial"/>
                <a:cs typeface="Arial"/>
              </a:rPr>
              <a:t>документа </a:t>
            </a:r>
            <a:r>
              <a:rPr sz="2700" b="1" spc="195" dirty="0">
                <a:latin typeface="Arial"/>
                <a:cs typeface="Arial"/>
              </a:rPr>
              <a:t>заявителю </a:t>
            </a:r>
            <a:r>
              <a:rPr sz="2700" b="1" spc="170" dirty="0">
                <a:latin typeface="Arial"/>
                <a:cs typeface="Arial"/>
              </a:rPr>
              <a:t>в </a:t>
            </a:r>
            <a:r>
              <a:rPr sz="2700" b="1" spc="175" dirty="0">
                <a:latin typeface="Arial"/>
                <a:cs typeface="Arial"/>
              </a:rPr>
              <a:t> </a:t>
            </a:r>
            <a:r>
              <a:rPr sz="2700" b="1" spc="210" dirty="0">
                <a:latin typeface="Arial"/>
                <a:cs typeface="Arial"/>
              </a:rPr>
              <a:t>"личный</a:t>
            </a:r>
            <a:r>
              <a:rPr sz="2700" b="1" spc="-45" dirty="0">
                <a:latin typeface="Arial"/>
                <a:cs typeface="Arial"/>
              </a:rPr>
              <a:t> </a:t>
            </a:r>
            <a:r>
              <a:rPr sz="2700" b="1" spc="245" dirty="0">
                <a:latin typeface="Arial"/>
                <a:cs typeface="Arial"/>
              </a:rPr>
              <a:t>кабинет"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190" dirty="0">
                <a:latin typeface="Arial"/>
                <a:cs typeface="Arial"/>
              </a:rPr>
              <a:t>на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155" dirty="0">
                <a:latin typeface="Arial"/>
                <a:cs typeface="Arial"/>
              </a:rPr>
              <a:t>портале.</a:t>
            </a:r>
            <a:endParaRPr sz="2700" dirty="0">
              <a:latin typeface="Arial"/>
              <a:cs typeface="Arial"/>
            </a:endParaRPr>
          </a:p>
          <a:p>
            <a:pPr algn="ctr"/>
            <a:endParaRPr sz="3100" dirty="0">
              <a:latin typeface="Arial"/>
              <a:cs typeface="Arial"/>
            </a:endParaRPr>
          </a:p>
          <a:p>
            <a:pPr marL="682674" marR="675054" indent="1200871" algn="ctr"/>
            <a:r>
              <a:rPr sz="2700" b="1" spc="170" dirty="0">
                <a:latin typeface="Arial"/>
                <a:cs typeface="Arial"/>
              </a:rPr>
              <a:t>При </a:t>
            </a:r>
            <a:r>
              <a:rPr sz="2700" b="1" spc="190" dirty="0">
                <a:latin typeface="Arial"/>
                <a:cs typeface="Arial"/>
              </a:rPr>
              <a:t>установлении </a:t>
            </a:r>
            <a:r>
              <a:rPr sz="2700" b="1" spc="245" dirty="0">
                <a:latin typeface="Arial"/>
                <a:cs typeface="Arial"/>
              </a:rPr>
              <a:t>факта </a:t>
            </a:r>
            <a:r>
              <a:rPr sz="2700" b="1" spc="150" dirty="0">
                <a:latin typeface="Arial"/>
                <a:cs typeface="Arial"/>
              </a:rPr>
              <a:t>полноты </a:t>
            </a:r>
            <a:r>
              <a:rPr sz="2700" b="1" spc="155" dirty="0">
                <a:latin typeface="Arial"/>
                <a:cs typeface="Arial"/>
              </a:rPr>
              <a:t> </a:t>
            </a:r>
            <a:r>
              <a:rPr sz="2700" b="1" spc="170" dirty="0">
                <a:latin typeface="Arial"/>
                <a:cs typeface="Arial"/>
              </a:rPr>
              <a:t>представленных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215" dirty="0">
                <a:latin typeface="Arial"/>
                <a:cs typeface="Arial"/>
              </a:rPr>
              <a:t>документов,</a:t>
            </a:r>
            <a:r>
              <a:rPr sz="2700" b="1" spc="-35" dirty="0">
                <a:latin typeface="Arial"/>
                <a:cs typeface="Arial"/>
              </a:rPr>
              <a:t> </a:t>
            </a:r>
            <a:r>
              <a:rPr sz="2700" b="1" spc="150" dirty="0">
                <a:latin typeface="Arial"/>
                <a:cs typeface="Arial"/>
              </a:rPr>
              <a:t>услугодатель</a:t>
            </a:r>
            <a:endParaRPr sz="2700" dirty="0">
              <a:latin typeface="Arial"/>
              <a:cs typeface="Arial"/>
            </a:endParaRPr>
          </a:p>
          <a:p>
            <a:pPr marL="12701" marR="5081" algn="ctr"/>
            <a:r>
              <a:rPr sz="2700" b="1" spc="170" dirty="0">
                <a:latin typeface="Arial"/>
                <a:cs typeface="Arial"/>
              </a:rPr>
              <a:t>заполняет </a:t>
            </a:r>
            <a:r>
              <a:rPr sz="2700" b="1" spc="190" dirty="0">
                <a:latin typeface="Arial"/>
                <a:cs typeface="Arial"/>
              </a:rPr>
              <a:t>электронный </a:t>
            </a:r>
            <a:r>
              <a:rPr sz="2700" b="1" spc="114" dirty="0">
                <a:latin typeface="Arial"/>
                <a:cs typeface="Arial"/>
              </a:rPr>
              <a:t>запрос </a:t>
            </a:r>
            <a:r>
              <a:rPr sz="2700" b="1" spc="330" dirty="0">
                <a:latin typeface="Arial"/>
                <a:cs typeface="Arial"/>
              </a:rPr>
              <a:t>и </a:t>
            </a:r>
            <a:r>
              <a:rPr sz="2700" b="1" spc="210" dirty="0">
                <a:latin typeface="Arial"/>
                <a:cs typeface="Arial"/>
              </a:rPr>
              <a:t>прикрепляет </a:t>
            </a:r>
            <a:r>
              <a:rPr sz="2700" b="1" spc="215" dirty="0">
                <a:latin typeface="Arial"/>
                <a:cs typeface="Arial"/>
              </a:rPr>
              <a:t> </a:t>
            </a:r>
            <a:r>
              <a:rPr sz="2700" b="1" spc="175" dirty="0">
                <a:latin typeface="Arial"/>
                <a:cs typeface="Arial"/>
              </a:rPr>
              <a:t>электронные </a:t>
            </a:r>
            <a:r>
              <a:rPr sz="2700" b="1" spc="280" dirty="0">
                <a:latin typeface="Arial"/>
                <a:cs typeface="Arial"/>
              </a:rPr>
              <a:t>копии </a:t>
            </a:r>
            <a:r>
              <a:rPr sz="2700" b="1" spc="200" dirty="0">
                <a:latin typeface="Arial"/>
                <a:cs typeface="Arial"/>
              </a:rPr>
              <a:t>документов; </a:t>
            </a:r>
            <a:r>
              <a:rPr sz="2700" b="1" spc="114" dirty="0">
                <a:latin typeface="Arial"/>
                <a:cs typeface="Arial"/>
              </a:rPr>
              <a:t>после </a:t>
            </a:r>
            <a:r>
              <a:rPr sz="2700" b="1" spc="204" dirty="0">
                <a:latin typeface="Arial"/>
                <a:cs typeface="Arial"/>
              </a:rPr>
              <a:t>обработки </a:t>
            </a:r>
            <a:r>
              <a:rPr sz="2700" b="1" spc="-740" dirty="0">
                <a:latin typeface="Arial"/>
                <a:cs typeface="Arial"/>
              </a:rPr>
              <a:t> </a:t>
            </a:r>
            <a:r>
              <a:rPr sz="2700" b="1" spc="180" dirty="0">
                <a:latin typeface="Arial"/>
                <a:cs typeface="Arial"/>
              </a:rPr>
              <a:t>(проверки, </a:t>
            </a:r>
            <a:r>
              <a:rPr sz="2700" b="1" spc="215" dirty="0">
                <a:latin typeface="Arial"/>
                <a:cs typeface="Arial"/>
              </a:rPr>
              <a:t>регистрации) </a:t>
            </a:r>
            <a:r>
              <a:rPr sz="2700" b="1" spc="175" dirty="0">
                <a:latin typeface="Arial"/>
                <a:cs typeface="Arial"/>
              </a:rPr>
              <a:t>электронного </a:t>
            </a:r>
            <a:r>
              <a:rPr sz="2700" b="1" spc="125" dirty="0">
                <a:latin typeface="Arial"/>
                <a:cs typeface="Arial"/>
              </a:rPr>
              <a:t>запроса </a:t>
            </a:r>
            <a:r>
              <a:rPr sz="2700" b="1" spc="130" dirty="0">
                <a:latin typeface="Arial"/>
                <a:cs typeface="Arial"/>
              </a:rPr>
              <a:t> </a:t>
            </a:r>
            <a:r>
              <a:rPr sz="2700" b="1" spc="185" dirty="0">
                <a:latin typeface="Arial"/>
                <a:cs typeface="Arial"/>
              </a:rPr>
              <a:t>услугодателем </a:t>
            </a:r>
            <a:r>
              <a:rPr sz="2700" b="1" spc="165" dirty="0">
                <a:latin typeface="Arial"/>
                <a:cs typeface="Arial"/>
              </a:rPr>
              <a:t>услугополучателю </a:t>
            </a:r>
            <a:r>
              <a:rPr sz="2700" b="1" spc="150" dirty="0">
                <a:latin typeface="Arial"/>
                <a:cs typeface="Arial"/>
              </a:rPr>
              <a:t>направляется </a:t>
            </a:r>
            <a:r>
              <a:rPr sz="2700" b="1" spc="155" dirty="0">
                <a:latin typeface="Arial"/>
                <a:cs typeface="Arial"/>
              </a:rPr>
              <a:t> </a:t>
            </a:r>
            <a:r>
              <a:rPr sz="2700" b="1" spc="204" dirty="0">
                <a:latin typeface="Arial"/>
                <a:cs typeface="Arial"/>
              </a:rPr>
              <a:t>уведомление </a:t>
            </a:r>
            <a:r>
              <a:rPr sz="2700" b="1" spc="95" dirty="0">
                <a:latin typeface="Arial"/>
                <a:cs typeface="Arial"/>
              </a:rPr>
              <a:t>о </a:t>
            </a:r>
            <a:r>
              <a:rPr sz="2700" b="1" spc="160" dirty="0">
                <a:latin typeface="Arial"/>
                <a:cs typeface="Arial"/>
              </a:rPr>
              <a:t>статусе </a:t>
            </a:r>
            <a:r>
              <a:rPr sz="2700" b="1" spc="175" dirty="0">
                <a:latin typeface="Arial"/>
                <a:cs typeface="Arial"/>
              </a:rPr>
              <a:t>электронного </a:t>
            </a:r>
            <a:r>
              <a:rPr sz="2700" b="1" spc="120" dirty="0">
                <a:latin typeface="Arial"/>
                <a:cs typeface="Arial"/>
              </a:rPr>
              <a:t>запроса, </a:t>
            </a:r>
            <a:r>
              <a:rPr sz="2700" b="1" spc="125" dirty="0">
                <a:latin typeface="Arial"/>
                <a:cs typeface="Arial"/>
              </a:rPr>
              <a:t> </a:t>
            </a:r>
            <a:r>
              <a:rPr sz="2700" b="1" spc="170" dirty="0">
                <a:latin typeface="Arial"/>
                <a:cs typeface="Arial"/>
              </a:rPr>
              <a:t>сроке</a:t>
            </a:r>
            <a:r>
              <a:rPr sz="2700" b="1" spc="-50" dirty="0">
                <a:latin typeface="Arial"/>
                <a:cs typeface="Arial"/>
              </a:rPr>
              <a:t> </a:t>
            </a:r>
            <a:r>
              <a:rPr sz="2700" b="1" spc="215" dirty="0">
                <a:latin typeface="Arial"/>
                <a:cs typeface="Arial"/>
              </a:rPr>
              <a:t>оказания</a:t>
            </a:r>
            <a:r>
              <a:rPr sz="2700" b="1" spc="-45" dirty="0">
                <a:latin typeface="Arial"/>
                <a:cs typeface="Arial"/>
              </a:rPr>
              <a:t> </a:t>
            </a:r>
            <a:r>
              <a:rPr sz="2700" b="1" spc="165" dirty="0">
                <a:latin typeface="Arial"/>
                <a:cs typeface="Arial"/>
              </a:rPr>
              <a:t>государственной</a:t>
            </a:r>
            <a:r>
              <a:rPr sz="2700" b="1" spc="-45" dirty="0">
                <a:latin typeface="Arial"/>
                <a:cs typeface="Arial"/>
              </a:rPr>
              <a:t> </a:t>
            </a:r>
            <a:r>
              <a:rPr sz="2700" b="1" spc="170" dirty="0">
                <a:latin typeface="Arial"/>
                <a:cs typeface="Arial"/>
              </a:rPr>
              <a:t>услуги</a:t>
            </a:r>
            <a:r>
              <a:rPr sz="2700" b="1" spc="-45" dirty="0">
                <a:latin typeface="Arial"/>
                <a:cs typeface="Arial"/>
              </a:rPr>
              <a:t> </a:t>
            </a:r>
            <a:r>
              <a:rPr sz="2700" b="1" spc="125" dirty="0">
                <a:latin typeface="Arial"/>
                <a:cs typeface="Arial"/>
              </a:rPr>
              <a:t>по</a:t>
            </a:r>
            <a:r>
              <a:rPr sz="2700" b="1" spc="-45" dirty="0">
                <a:latin typeface="Arial"/>
                <a:cs typeface="Arial"/>
              </a:rPr>
              <a:t> </a:t>
            </a:r>
            <a:r>
              <a:rPr sz="2700" b="1" spc="215" dirty="0">
                <a:latin typeface="Arial"/>
                <a:cs typeface="Arial"/>
              </a:rPr>
              <a:t>приему </a:t>
            </a:r>
            <a:r>
              <a:rPr sz="2700" b="1" spc="-735" dirty="0">
                <a:latin typeface="Arial"/>
                <a:cs typeface="Arial"/>
              </a:rPr>
              <a:t> </a:t>
            </a:r>
            <a:r>
              <a:rPr sz="2700" b="1" spc="229" dirty="0">
                <a:latin typeface="Arial"/>
                <a:cs typeface="Arial"/>
              </a:rPr>
              <a:t>детей, </a:t>
            </a:r>
            <a:r>
              <a:rPr sz="2700" b="1" spc="170" dirty="0">
                <a:latin typeface="Arial"/>
                <a:cs typeface="Arial"/>
              </a:rPr>
              <a:t>результате </a:t>
            </a:r>
            <a:r>
              <a:rPr sz="2700" b="1" spc="215" dirty="0">
                <a:latin typeface="Arial"/>
                <a:cs typeface="Arial"/>
              </a:rPr>
              <a:t>оказания </a:t>
            </a:r>
            <a:r>
              <a:rPr sz="2700" b="1" spc="165" dirty="0">
                <a:latin typeface="Arial"/>
                <a:cs typeface="Arial"/>
              </a:rPr>
              <a:t>государственной </a:t>
            </a:r>
            <a:r>
              <a:rPr sz="2700" b="1" spc="170" dirty="0">
                <a:latin typeface="Arial"/>
                <a:cs typeface="Arial"/>
              </a:rPr>
              <a:t> услуги </a:t>
            </a:r>
            <a:r>
              <a:rPr sz="2700" b="1" spc="125" dirty="0">
                <a:latin typeface="Arial"/>
                <a:cs typeface="Arial"/>
              </a:rPr>
              <a:t>по </a:t>
            </a:r>
            <a:r>
              <a:rPr sz="2700" b="1" spc="215" dirty="0">
                <a:latin typeface="Arial"/>
                <a:cs typeface="Arial"/>
              </a:rPr>
              <a:t>приему </a:t>
            </a:r>
            <a:r>
              <a:rPr sz="2700" b="1" spc="254" dirty="0">
                <a:latin typeface="Arial"/>
                <a:cs typeface="Arial"/>
              </a:rPr>
              <a:t>детей </a:t>
            </a:r>
            <a:r>
              <a:rPr sz="2700" b="1" spc="170" dirty="0">
                <a:latin typeface="Arial"/>
                <a:cs typeface="Arial"/>
              </a:rPr>
              <a:t>в </a:t>
            </a:r>
            <a:r>
              <a:rPr sz="2700" b="1" spc="145" dirty="0">
                <a:latin typeface="Arial"/>
                <a:cs typeface="Arial"/>
              </a:rPr>
              <a:t>форме </a:t>
            </a:r>
            <a:r>
              <a:rPr sz="2700" b="1" spc="175" dirty="0">
                <a:latin typeface="Arial"/>
                <a:cs typeface="Arial"/>
              </a:rPr>
              <a:t>электронного </a:t>
            </a:r>
            <a:r>
              <a:rPr sz="2700" b="1" spc="180" dirty="0">
                <a:latin typeface="Arial"/>
                <a:cs typeface="Arial"/>
              </a:rPr>
              <a:t> </a:t>
            </a:r>
            <a:r>
              <a:rPr sz="2700" b="1" spc="235" dirty="0">
                <a:latin typeface="Arial"/>
                <a:cs typeface="Arial"/>
              </a:rPr>
              <a:t>документа, </a:t>
            </a:r>
            <a:r>
              <a:rPr sz="2700" b="1" spc="160" dirty="0">
                <a:latin typeface="Arial"/>
                <a:cs typeface="Arial"/>
              </a:rPr>
              <a:t>подписанного </a:t>
            </a:r>
            <a:r>
              <a:rPr sz="2700" b="1" spc="95" dirty="0">
                <a:latin typeface="Arial"/>
                <a:cs typeface="Arial"/>
              </a:rPr>
              <a:t>ЭЦП </a:t>
            </a:r>
            <a:r>
              <a:rPr sz="2700" b="1" spc="165" dirty="0">
                <a:latin typeface="Arial"/>
                <a:cs typeface="Arial"/>
              </a:rPr>
              <a:t>уполномоченного </a:t>
            </a:r>
            <a:r>
              <a:rPr sz="2700" b="1" spc="170" dirty="0">
                <a:latin typeface="Arial"/>
                <a:cs typeface="Arial"/>
              </a:rPr>
              <a:t> </a:t>
            </a:r>
            <a:r>
              <a:rPr sz="2700" b="1" spc="275" dirty="0">
                <a:latin typeface="Arial"/>
                <a:cs typeface="Arial"/>
              </a:rPr>
              <a:t>лица </a:t>
            </a:r>
            <a:r>
              <a:rPr sz="2700" b="1" spc="160" dirty="0">
                <a:latin typeface="Arial"/>
                <a:cs typeface="Arial"/>
              </a:rPr>
              <a:t>услугодателя, </a:t>
            </a:r>
            <a:r>
              <a:rPr sz="2700" b="1" spc="195" dirty="0">
                <a:latin typeface="Arial"/>
                <a:cs typeface="Arial"/>
              </a:rPr>
              <a:t>зачисление </a:t>
            </a:r>
            <a:r>
              <a:rPr sz="2700" b="1" spc="210" dirty="0">
                <a:latin typeface="Arial"/>
                <a:cs typeface="Arial"/>
              </a:rPr>
              <a:t>ребенка </a:t>
            </a:r>
            <a:r>
              <a:rPr sz="2700" b="1" spc="170" dirty="0">
                <a:latin typeface="Arial"/>
                <a:cs typeface="Arial"/>
              </a:rPr>
              <a:t>в </a:t>
            </a:r>
            <a:r>
              <a:rPr sz="2700" b="1" spc="175" dirty="0">
                <a:latin typeface="Arial"/>
                <a:cs typeface="Arial"/>
              </a:rPr>
              <a:t> </a:t>
            </a:r>
            <a:r>
              <a:rPr sz="2700" b="1" spc="200" dirty="0">
                <a:latin typeface="Arial"/>
                <a:cs typeface="Arial"/>
              </a:rPr>
              <a:t>дошкольную </a:t>
            </a:r>
            <a:r>
              <a:rPr sz="2700" b="1" spc="220" dirty="0">
                <a:latin typeface="Arial"/>
                <a:cs typeface="Arial"/>
              </a:rPr>
              <a:t>организацию </a:t>
            </a:r>
            <a:r>
              <a:rPr sz="2700" b="1" spc="170" dirty="0">
                <a:latin typeface="Arial"/>
                <a:cs typeface="Arial"/>
              </a:rPr>
              <a:t>либо </a:t>
            </a:r>
            <a:r>
              <a:rPr sz="2700" b="1" spc="204" dirty="0">
                <a:latin typeface="Arial"/>
                <a:cs typeface="Arial"/>
              </a:rPr>
              <a:t>мотивированный </a:t>
            </a:r>
            <a:r>
              <a:rPr sz="2700" b="1" spc="-740" dirty="0">
                <a:latin typeface="Arial"/>
                <a:cs typeface="Arial"/>
              </a:rPr>
              <a:t> </a:t>
            </a:r>
            <a:r>
              <a:rPr sz="2700" b="1" spc="215" dirty="0">
                <a:latin typeface="Arial"/>
                <a:cs typeface="Arial"/>
              </a:rPr>
              <a:t>ответ </a:t>
            </a:r>
            <a:r>
              <a:rPr sz="2700" b="1" spc="100" dirty="0">
                <a:latin typeface="Arial"/>
                <a:cs typeface="Arial"/>
              </a:rPr>
              <a:t>об </a:t>
            </a:r>
            <a:r>
              <a:rPr sz="2700" b="1" spc="240" dirty="0">
                <a:latin typeface="Arial"/>
                <a:cs typeface="Arial"/>
              </a:rPr>
              <a:t>отказе </a:t>
            </a:r>
            <a:r>
              <a:rPr sz="2700" b="1" spc="170" dirty="0">
                <a:latin typeface="Arial"/>
                <a:cs typeface="Arial"/>
              </a:rPr>
              <a:t>в </a:t>
            </a:r>
            <a:r>
              <a:rPr sz="2700" b="1" spc="245" dirty="0">
                <a:latin typeface="Arial"/>
                <a:cs typeface="Arial"/>
              </a:rPr>
              <a:t>оказании </a:t>
            </a:r>
            <a:r>
              <a:rPr sz="2700" b="1" spc="165" dirty="0">
                <a:latin typeface="Arial"/>
                <a:cs typeface="Arial"/>
              </a:rPr>
              <a:t>государственной </a:t>
            </a:r>
            <a:r>
              <a:rPr sz="2700" b="1" spc="170" dirty="0">
                <a:latin typeface="Arial"/>
                <a:cs typeface="Arial"/>
              </a:rPr>
              <a:t> услуги</a:t>
            </a:r>
            <a:r>
              <a:rPr sz="2700" b="1" spc="-45" dirty="0">
                <a:latin typeface="Arial"/>
                <a:cs typeface="Arial"/>
              </a:rPr>
              <a:t> </a:t>
            </a:r>
            <a:r>
              <a:rPr sz="2700" b="1" spc="125" dirty="0">
                <a:latin typeface="Arial"/>
                <a:cs typeface="Arial"/>
              </a:rPr>
              <a:t>по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215" dirty="0">
                <a:latin typeface="Arial"/>
                <a:cs typeface="Arial"/>
              </a:rPr>
              <a:t>приему</a:t>
            </a:r>
            <a:r>
              <a:rPr sz="2700" b="1" spc="-40" dirty="0">
                <a:latin typeface="Arial"/>
                <a:cs typeface="Arial"/>
              </a:rPr>
              <a:t> </a:t>
            </a:r>
            <a:r>
              <a:rPr sz="2700" b="1" spc="220" dirty="0">
                <a:latin typeface="Arial"/>
                <a:cs typeface="Arial"/>
              </a:rPr>
              <a:t>детей.</a:t>
            </a:r>
            <a:endParaRPr sz="2700" dirty="0">
              <a:latin typeface="Arial"/>
              <a:cs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EA2A3A-1165-40C1-8FA8-47FF64EC0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255" y="12801600"/>
            <a:ext cx="7096489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550" y="381000"/>
            <a:ext cx="9867900" cy="14856631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211469" marR="203849" indent="83191" algn="ctr"/>
            <a:r>
              <a:rPr sz="2000" b="1" spc="260" dirty="0">
                <a:latin typeface="Arial"/>
                <a:cs typeface="Arial"/>
              </a:rPr>
              <a:t>Кезекке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70" dirty="0">
                <a:latin typeface="Arial"/>
                <a:cs typeface="Arial"/>
              </a:rPr>
              <a:t>қою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20" dirty="0">
                <a:latin typeface="Arial"/>
                <a:cs typeface="Arial"/>
              </a:rPr>
              <a:t>жөніндегі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70" dirty="0">
                <a:latin typeface="Arial"/>
                <a:cs typeface="Arial"/>
              </a:rPr>
              <a:t>мемлекеттік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қызметті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көрсету </a:t>
            </a:r>
            <a:r>
              <a:rPr sz="2000" b="1" spc="-680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мәселелері </a:t>
            </a:r>
            <a:r>
              <a:rPr sz="2000" b="1" spc="195" dirty="0">
                <a:latin typeface="Arial"/>
                <a:cs typeface="Arial"/>
              </a:rPr>
              <a:t>бойынша </a:t>
            </a:r>
            <a:r>
              <a:rPr sz="2000" b="1" spc="175" dirty="0">
                <a:latin typeface="Arial"/>
                <a:cs typeface="Arial"/>
              </a:rPr>
              <a:t>көрсетілетін </a:t>
            </a:r>
            <a:r>
              <a:rPr sz="2000" b="1" spc="250" dirty="0">
                <a:latin typeface="Arial"/>
                <a:cs typeface="Arial"/>
              </a:rPr>
              <a:t>қызметті </a:t>
            </a:r>
            <a:r>
              <a:rPr sz="2000" b="1" spc="195" dirty="0">
                <a:latin typeface="Arial"/>
                <a:cs typeface="Arial"/>
              </a:rPr>
              <a:t>берушінің </a:t>
            </a:r>
            <a:r>
              <a:rPr sz="2000" b="1" spc="-680" dirty="0">
                <a:latin typeface="Arial"/>
                <a:cs typeface="Arial"/>
              </a:rPr>
              <a:t> </a:t>
            </a:r>
            <a:r>
              <a:rPr sz="2000" b="1" spc="215" dirty="0">
                <a:latin typeface="Arial"/>
                <a:cs typeface="Arial"/>
              </a:rPr>
              <a:t>шешімдеріне,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200" dirty="0">
                <a:latin typeface="Arial"/>
                <a:cs typeface="Arial"/>
              </a:rPr>
              <a:t>әрекеттеріне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(әрекетсіздігіне)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240" dirty="0">
                <a:latin typeface="Arial"/>
                <a:cs typeface="Arial"/>
              </a:rPr>
              <a:t>Қазақстан </a:t>
            </a:r>
            <a:r>
              <a:rPr sz="2000" b="1" spc="-680" dirty="0">
                <a:latin typeface="Arial"/>
                <a:cs typeface="Arial"/>
              </a:rPr>
              <a:t> </a:t>
            </a:r>
            <a:r>
              <a:rPr sz="2000" b="1" spc="145" dirty="0">
                <a:latin typeface="Arial"/>
                <a:cs typeface="Arial"/>
              </a:rPr>
              <a:t>Республикасының </a:t>
            </a:r>
            <a:r>
              <a:rPr sz="2000" b="1" spc="180" dirty="0">
                <a:latin typeface="Arial"/>
                <a:cs typeface="Arial"/>
              </a:rPr>
              <a:t>заңдарына </a:t>
            </a:r>
            <a:r>
              <a:rPr sz="2000" b="1" spc="175" dirty="0">
                <a:latin typeface="Arial"/>
                <a:cs typeface="Arial"/>
              </a:rPr>
              <a:t>сәйкес көрсетілетін </a:t>
            </a:r>
            <a:r>
              <a:rPr sz="2000" b="1" spc="180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қызметті </a:t>
            </a:r>
            <a:r>
              <a:rPr sz="2000" b="1" spc="185" dirty="0">
                <a:latin typeface="Arial"/>
                <a:cs typeface="Arial"/>
              </a:rPr>
              <a:t>беруші </a:t>
            </a:r>
            <a:r>
              <a:rPr sz="2000" b="1" spc="135" dirty="0">
                <a:latin typeface="Arial"/>
                <a:cs typeface="Arial"/>
              </a:rPr>
              <a:t>басшысының </a:t>
            </a:r>
            <a:r>
              <a:rPr sz="2000" b="1" spc="165" dirty="0">
                <a:latin typeface="Arial"/>
                <a:cs typeface="Arial"/>
              </a:rPr>
              <a:t>атына, </a:t>
            </a:r>
            <a:r>
              <a:rPr sz="2000" b="1" spc="270" dirty="0">
                <a:latin typeface="Arial"/>
                <a:cs typeface="Arial"/>
              </a:rPr>
              <a:t>мемлекеттік </a:t>
            </a:r>
            <a:r>
              <a:rPr sz="2000" b="1" spc="275" dirty="0">
                <a:latin typeface="Arial"/>
                <a:cs typeface="Arial"/>
              </a:rPr>
              <a:t> </a:t>
            </a:r>
            <a:r>
              <a:rPr sz="2000" b="1" spc="240" dirty="0">
                <a:latin typeface="Arial"/>
                <a:cs typeface="Arial"/>
              </a:rPr>
              <a:t>қызметтер </a:t>
            </a:r>
            <a:r>
              <a:rPr sz="2000" b="1" spc="175" dirty="0">
                <a:latin typeface="Arial"/>
                <a:cs typeface="Arial"/>
              </a:rPr>
              <a:t>көрсету </a:t>
            </a:r>
            <a:r>
              <a:rPr sz="2000" b="1" spc="100" dirty="0">
                <a:latin typeface="Arial"/>
                <a:cs typeface="Arial"/>
              </a:rPr>
              <a:t>сапасын </a:t>
            </a:r>
            <a:r>
              <a:rPr sz="2000" b="1" spc="170" dirty="0">
                <a:latin typeface="Arial"/>
                <a:cs typeface="Arial"/>
              </a:rPr>
              <a:t>бағалау </a:t>
            </a:r>
            <a:r>
              <a:rPr sz="2000" b="1" spc="300" dirty="0">
                <a:latin typeface="Arial"/>
                <a:cs typeface="Arial"/>
              </a:rPr>
              <a:t>және </a:t>
            </a:r>
            <a:r>
              <a:rPr sz="2000" b="1" spc="200" dirty="0">
                <a:latin typeface="Arial"/>
                <a:cs typeface="Arial"/>
              </a:rPr>
              <a:t>бақылау </a:t>
            </a:r>
            <a:r>
              <a:rPr sz="2000" b="1" spc="204" dirty="0">
                <a:latin typeface="Arial"/>
                <a:cs typeface="Arial"/>
              </a:rPr>
              <a:t> </a:t>
            </a:r>
            <a:r>
              <a:rPr sz="2000" b="1" spc="220" dirty="0">
                <a:latin typeface="Arial"/>
                <a:cs typeface="Arial"/>
              </a:rPr>
              <a:t>жөніндегі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15" dirty="0">
                <a:latin typeface="Arial"/>
                <a:cs typeface="Arial"/>
              </a:rPr>
              <a:t>уәкілетті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органға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шағым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35" dirty="0">
                <a:latin typeface="Arial"/>
                <a:cs typeface="Arial"/>
              </a:rPr>
              <a:t>беріледі.</a:t>
            </a:r>
            <a:endParaRPr sz="2000" dirty="0">
              <a:latin typeface="Arial"/>
              <a:cs typeface="Arial"/>
            </a:endParaRPr>
          </a:p>
          <a:p>
            <a:pPr marL="204485" marR="196864" indent="1008452" algn="ctr"/>
            <a:endParaRPr lang="kk-KZ" sz="2000" b="1" spc="160" dirty="0">
              <a:latin typeface="Arial"/>
              <a:cs typeface="Arial"/>
            </a:endParaRPr>
          </a:p>
          <a:p>
            <a:pPr marL="204485" marR="196864" indent="1008452" algn="ctr"/>
            <a:r>
              <a:rPr sz="2000" b="1" spc="160" dirty="0" err="1">
                <a:latin typeface="Arial"/>
                <a:cs typeface="Arial"/>
              </a:rPr>
              <a:t>Көрсетілетін</a:t>
            </a:r>
            <a:r>
              <a:rPr sz="2000" b="1" spc="160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қызметті </a:t>
            </a:r>
            <a:r>
              <a:rPr sz="2000" b="1" spc="195" dirty="0">
                <a:latin typeface="Arial"/>
                <a:cs typeface="Arial"/>
              </a:rPr>
              <a:t>алушының </a:t>
            </a:r>
            <a:r>
              <a:rPr sz="2000" b="1" spc="175" dirty="0">
                <a:latin typeface="Arial"/>
                <a:cs typeface="Arial"/>
              </a:rPr>
              <a:t>көрсетілетін </a:t>
            </a:r>
            <a:r>
              <a:rPr sz="2000" b="1" spc="180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қызметті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90" dirty="0">
                <a:latin typeface="Arial"/>
                <a:cs typeface="Arial"/>
              </a:rPr>
              <a:t>берушіге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10" dirty="0">
                <a:latin typeface="Arial"/>
                <a:cs typeface="Arial"/>
              </a:rPr>
              <a:t>келіп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түскен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15" dirty="0">
                <a:latin typeface="Arial"/>
                <a:cs typeface="Arial"/>
              </a:rPr>
              <a:t>шағымы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60" dirty="0">
                <a:latin typeface="Arial"/>
                <a:cs typeface="Arial"/>
              </a:rPr>
              <a:t>"Мемлекеттік</a:t>
            </a:r>
            <a:endParaRPr sz="2000" dirty="0">
              <a:latin typeface="Arial"/>
              <a:cs typeface="Arial"/>
            </a:endParaRPr>
          </a:p>
          <a:p>
            <a:pPr marL="106688" marR="99067" algn="ctr"/>
            <a:r>
              <a:rPr sz="2000" b="1" spc="175" dirty="0">
                <a:latin typeface="Arial"/>
                <a:cs typeface="Arial"/>
              </a:rPr>
              <a:t>көрсетілетін </a:t>
            </a:r>
            <a:r>
              <a:rPr sz="2000" b="1" spc="240" dirty="0">
                <a:latin typeface="Arial"/>
                <a:cs typeface="Arial"/>
              </a:rPr>
              <a:t>қызметтер </a:t>
            </a:r>
            <a:r>
              <a:rPr sz="2000" b="1" spc="155" dirty="0">
                <a:latin typeface="Arial"/>
                <a:cs typeface="Arial"/>
              </a:rPr>
              <a:t>туралы" </a:t>
            </a:r>
            <a:r>
              <a:rPr sz="2000" b="1" spc="240" dirty="0">
                <a:latin typeface="Arial"/>
                <a:cs typeface="Arial"/>
              </a:rPr>
              <a:t>Қазақстан </a:t>
            </a:r>
            <a:r>
              <a:rPr sz="2000" b="1" spc="245" dirty="0">
                <a:latin typeface="Arial"/>
                <a:cs typeface="Arial"/>
              </a:rPr>
              <a:t> </a:t>
            </a:r>
            <a:r>
              <a:rPr sz="2000" b="1" spc="135" dirty="0">
                <a:latin typeface="Arial"/>
                <a:cs typeface="Arial"/>
              </a:rPr>
              <a:t>Республикасы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Заңының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14" dirty="0">
                <a:latin typeface="Arial"/>
                <a:cs typeface="Arial"/>
              </a:rPr>
              <a:t>25-бабының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60" dirty="0">
                <a:latin typeface="Arial"/>
                <a:cs typeface="Arial"/>
              </a:rPr>
              <a:t>2-тармағына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сәйкес </a:t>
            </a:r>
            <a:r>
              <a:rPr sz="2000" b="1" spc="-680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тіркелген күнінен </a:t>
            </a:r>
            <a:r>
              <a:rPr sz="2000" b="1" spc="150" dirty="0">
                <a:latin typeface="Arial"/>
                <a:cs typeface="Arial"/>
              </a:rPr>
              <a:t>бастап </a:t>
            </a:r>
            <a:r>
              <a:rPr sz="2000" b="1" spc="85" dirty="0">
                <a:latin typeface="Arial"/>
                <a:cs typeface="Arial"/>
              </a:rPr>
              <a:t>бес </a:t>
            </a:r>
            <a:r>
              <a:rPr sz="2000" b="1" spc="240" dirty="0">
                <a:latin typeface="Arial"/>
                <a:cs typeface="Arial"/>
              </a:rPr>
              <a:t>жұмыс </a:t>
            </a:r>
            <a:r>
              <a:rPr sz="2000" b="1" spc="225" dirty="0">
                <a:latin typeface="Arial"/>
                <a:cs typeface="Arial"/>
              </a:rPr>
              <a:t>күні </a:t>
            </a:r>
            <a:r>
              <a:rPr sz="2000" b="1" spc="215" dirty="0">
                <a:latin typeface="Arial"/>
                <a:cs typeface="Arial"/>
              </a:rPr>
              <a:t>ішінде </a:t>
            </a:r>
            <a:r>
              <a:rPr sz="2000" b="1" spc="220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қарастырылады.</a:t>
            </a:r>
            <a:endParaRPr sz="2000" dirty="0">
              <a:latin typeface="Arial"/>
              <a:cs typeface="Arial"/>
            </a:endParaRPr>
          </a:p>
          <a:p>
            <a:pPr marL="735383" marR="24132" indent="-201945" algn="ctr"/>
            <a:endParaRPr lang="kk-KZ" sz="2000" b="1" spc="270" dirty="0">
              <a:latin typeface="Arial"/>
              <a:cs typeface="Arial"/>
            </a:endParaRPr>
          </a:p>
          <a:p>
            <a:pPr marL="735383" marR="24132" indent="-201945" algn="ctr"/>
            <a:r>
              <a:rPr sz="2000" b="1" spc="270" dirty="0" err="1">
                <a:latin typeface="Arial"/>
                <a:cs typeface="Arial"/>
              </a:rPr>
              <a:t>Мемлекеттік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190" dirty="0">
                <a:latin typeface="Arial"/>
                <a:cs typeface="Arial"/>
              </a:rPr>
              <a:t>корпорация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235" dirty="0">
                <a:latin typeface="Arial"/>
                <a:cs typeface="Arial"/>
              </a:rPr>
              <a:t>қызметкерінің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200" dirty="0">
                <a:latin typeface="Arial"/>
                <a:cs typeface="Arial"/>
              </a:rPr>
              <a:t>әрекеттеріне </a:t>
            </a:r>
            <a:r>
              <a:rPr sz="2000" b="1" spc="-68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(әрекетсіздігіне)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берілген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шағым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90" dirty="0">
                <a:latin typeface="Arial"/>
                <a:cs typeface="Arial"/>
              </a:rPr>
              <a:t>корпорацияның</a:t>
            </a:r>
            <a:endParaRPr sz="2000" dirty="0">
              <a:latin typeface="Arial"/>
              <a:cs typeface="Arial"/>
            </a:endParaRPr>
          </a:p>
          <a:p>
            <a:pPr marL="283865" marR="215915" indent="-60965" algn="ctr"/>
            <a:r>
              <a:rPr sz="2000" b="1" spc="145" dirty="0">
                <a:latin typeface="Arial"/>
                <a:cs typeface="Arial"/>
              </a:rPr>
              <a:t>интернет-ресурсында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көрсетілген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70" dirty="0">
                <a:latin typeface="Arial"/>
                <a:cs typeface="Arial"/>
              </a:rPr>
              <a:t>мекен-жай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95" dirty="0">
                <a:latin typeface="Arial"/>
                <a:cs typeface="Arial"/>
              </a:rPr>
              <a:t>бойынша </a:t>
            </a:r>
            <a:r>
              <a:rPr sz="2000" b="1" spc="-680" dirty="0">
                <a:latin typeface="Arial"/>
                <a:cs typeface="Arial"/>
              </a:rPr>
              <a:t> </a:t>
            </a:r>
            <a:r>
              <a:rPr sz="2000" b="1" spc="270" dirty="0">
                <a:latin typeface="Arial"/>
                <a:cs typeface="Arial"/>
              </a:rPr>
              <a:t>Мемлекеттік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90" dirty="0">
                <a:latin typeface="Arial"/>
                <a:cs typeface="Arial"/>
              </a:rPr>
              <a:t>корпорацияның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30" dirty="0">
                <a:latin typeface="Arial"/>
                <a:cs typeface="Arial"/>
              </a:rPr>
              <a:t>басшысына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жолданады.</a:t>
            </a:r>
            <a:endParaRPr sz="2000" dirty="0">
              <a:latin typeface="Arial"/>
              <a:cs typeface="Arial"/>
            </a:endParaRPr>
          </a:p>
          <a:p>
            <a:pPr marL="12701" marR="5081" indent="1219288" algn="ctr"/>
            <a:endParaRPr lang="kk-KZ" sz="2000" b="1" spc="160" dirty="0">
              <a:latin typeface="Arial"/>
              <a:cs typeface="Arial"/>
            </a:endParaRPr>
          </a:p>
          <a:p>
            <a:pPr marL="12701" marR="5081" indent="1219288" algn="ctr"/>
            <a:r>
              <a:rPr sz="2000" b="1" spc="160" dirty="0" err="1">
                <a:latin typeface="Arial"/>
                <a:cs typeface="Arial"/>
              </a:rPr>
              <a:t>Көрсетілетін</a:t>
            </a:r>
            <a:r>
              <a:rPr sz="2000" b="1" spc="160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қызметті </a:t>
            </a:r>
            <a:r>
              <a:rPr sz="2000" b="1" spc="185" dirty="0">
                <a:latin typeface="Arial"/>
                <a:cs typeface="Arial"/>
              </a:rPr>
              <a:t>берушінің, </a:t>
            </a:r>
            <a:r>
              <a:rPr sz="2000" b="1" spc="270" dirty="0">
                <a:latin typeface="Arial"/>
                <a:cs typeface="Arial"/>
              </a:rPr>
              <a:t>Мемлекеттік </a:t>
            </a:r>
            <a:r>
              <a:rPr sz="2000" b="1" spc="275" dirty="0">
                <a:latin typeface="Arial"/>
                <a:cs typeface="Arial"/>
              </a:rPr>
              <a:t> </a:t>
            </a:r>
            <a:r>
              <a:rPr sz="2000" b="1" spc="190" dirty="0">
                <a:latin typeface="Arial"/>
                <a:cs typeface="Arial"/>
              </a:rPr>
              <a:t>корпорацияның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235" dirty="0">
                <a:latin typeface="Arial"/>
                <a:cs typeface="Arial"/>
              </a:rPr>
              <a:t>мекен-жайына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210" dirty="0">
                <a:latin typeface="Arial"/>
                <a:cs typeface="Arial"/>
              </a:rPr>
              <a:t>келіп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түскен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290" dirty="0">
                <a:latin typeface="Arial"/>
                <a:cs typeface="Arial"/>
              </a:rPr>
              <a:t>кезекке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270" dirty="0">
                <a:latin typeface="Arial"/>
                <a:cs typeface="Arial"/>
              </a:rPr>
              <a:t>қою</a:t>
            </a:r>
            <a:endParaRPr sz="2000" dirty="0">
              <a:latin typeface="Arial"/>
              <a:cs typeface="Arial"/>
            </a:endParaRPr>
          </a:p>
          <a:p>
            <a:pPr algn="ctr"/>
            <a:r>
              <a:rPr sz="2000" b="1" spc="220" dirty="0">
                <a:latin typeface="Arial"/>
                <a:cs typeface="Arial"/>
              </a:rPr>
              <a:t>жөніндегі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70" dirty="0">
                <a:latin typeface="Arial"/>
                <a:cs typeface="Arial"/>
              </a:rPr>
              <a:t>мемлекеттік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қызметті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көрсету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мәселелері</a:t>
            </a:r>
            <a:endParaRPr sz="2000" dirty="0">
              <a:latin typeface="Arial"/>
              <a:cs typeface="Arial"/>
            </a:endParaRPr>
          </a:p>
          <a:p>
            <a:pPr marL="447707" marR="440086" algn="ctr"/>
            <a:r>
              <a:rPr sz="2000" b="1" spc="195" dirty="0">
                <a:latin typeface="Arial"/>
                <a:cs typeface="Arial"/>
              </a:rPr>
              <a:t>бойынша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көрсетілетін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қызметті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95" dirty="0">
                <a:latin typeface="Arial"/>
                <a:cs typeface="Arial"/>
              </a:rPr>
              <a:t>алушының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215" dirty="0">
                <a:latin typeface="Arial"/>
                <a:cs typeface="Arial"/>
              </a:rPr>
              <a:t>шағымы </a:t>
            </a:r>
            <a:r>
              <a:rPr sz="2000" b="1" spc="-680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тіркелген күнінен </a:t>
            </a:r>
            <a:r>
              <a:rPr sz="2000" b="1" spc="150" dirty="0">
                <a:latin typeface="Arial"/>
                <a:cs typeface="Arial"/>
              </a:rPr>
              <a:t>бастап </a:t>
            </a:r>
            <a:r>
              <a:rPr sz="2000" b="1" spc="85" dirty="0">
                <a:latin typeface="Arial"/>
                <a:cs typeface="Arial"/>
              </a:rPr>
              <a:t>бес </a:t>
            </a:r>
            <a:r>
              <a:rPr sz="2000" b="1" spc="240" dirty="0">
                <a:latin typeface="Arial"/>
                <a:cs typeface="Arial"/>
              </a:rPr>
              <a:t>жұмыс </a:t>
            </a:r>
            <a:r>
              <a:rPr sz="2000" b="1" spc="225" dirty="0">
                <a:latin typeface="Arial"/>
                <a:cs typeface="Arial"/>
              </a:rPr>
              <a:t>күні </a:t>
            </a:r>
            <a:r>
              <a:rPr sz="2000" b="1" spc="215" dirty="0">
                <a:latin typeface="Arial"/>
                <a:cs typeface="Arial"/>
              </a:rPr>
              <a:t>ішінде </a:t>
            </a:r>
            <a:r>
              <a:rPr sz="2000" b="1" spc="220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қарастырылады.</a:t>
            </a:r>
            <a:endParaRPr sz="2000" dirty="0">
              <a:latin typeface="Arial"/>
              <a:cs typeface="Arial"/>
            </a:endParaRPr>
          </a:p>
          <a:p>
            <a:pPr marL="967175" marR="558205" indent="184163" algn="ctr"/>
            <a:endParaRPr lang="kk-KZ" sz="2000" b="1" spc="204" dirty="0">
              <a:latin typeface="Arial"/>
              <a:cs typeface="Arial"/>
            </a:endParaRPr>
          </a:p>
          <a:p>
            <a:pPr marL="967175" marR="558205" indent="184163" algn="ctr"/>
            <a:r>
              <a:rPr sz="2000" b="1" spc="204" dirty="0" err="1">
                <a:latin typeface="Arial"/>
                <a:cs typeface="Arial"/>
              </a:rPr>
              <a:t>Шағым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көрсетілетін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қызметті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95" dirty="0">
                <a:latin typeface="Arial"/>
                <a:cs typeface="Arial"/>
              </a:rPr>
              <a:t>алушының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325" dirty="0">
                <a:latin typeface="Arial"/>
                <a:cs typeface="Arial"/>
              </a:rPr>
              <a:t>"жеке </a:t>
            </a:r>
            <a:r>
              <a:rPr sz="2000" b="1" spc="-680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кабинетінен"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60" dirty="0">
                <a:latin typeface="Arial"/>
                <a:cs typeface="Arial"/>
              </a:rPr>
              <a:t>портал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арқылы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00" dirty="0" err="1">
                <a:latin typeface="Arial"/>
                <a:cs typeface="Arial"/>
              </a:rPr>
              <a:t>жіберілген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40" dirty="0" err="1">
                <a:latin typeface="Arial"/>
                <a:cs typeface="Arial"/>
              </a:rPr>
              <a:t>кезде</a:t>
            </a:r>
            <a:r>
              <a:rPr lang="kk-KZ" sz="2000" b="1" spc="240" dirty="0">
                <a:latin typeface="Arial"/>
                <a:cs typeface="Arial"/>
              </a:rPr>
              <a:t> </a:t>
            </a:r>
            <a:r>
              <a:rPr sz="2000" b="1" spc="175" dirty="0" err="1">
                <a:latin typeface="Arial"/>
                <a:cs typeface="Arial"/>
              </a:rPr>
              <a:t>көрсетілетін</a:t>
            </a:r>
            <a:r>
              <a:rPr sz="2000" b="1" spc="175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қызметті </a:t>
            </a:r>
            <a:r>
              <a:rPr sz="2000" b="1" spc="185" dirty="0">
                <a:latin typeface="Arial"/>
                <a:cs typeface="Arial"/>
              </a:rPr>
              <a:t>беруші </a:t>
            </a:r>
            <a:r>
              <a:rPr sz="2000" b="1" spc="210" dirty="0">
                <a:latin typeface="Arial"/>
                <a:cs typeface="Arial"/>
              </a:rPr>
              <a:t>өтінішті </a:t>
            </a:r>
            <a:r>
              <a:rPr sz="2000" b="1" spc="200" dirty="0">
                <a:latin typeface="Arial"/>
                <a:cs typeface="Arial"/>
              </a:rPr>
              <a:t>өңдеу </a:t>
            </a:r>
            <a:r>
              <a:rPr sz="2000" b="1" spc="245" dirty="0">
                <a:latin typeface="Arial"/>
                <a:cs typeface="Arial"/>
              </a:rPr>
              <a:t>(жеткізу, </a:t>
            </a:r>
            <a:r>
              <a:rPr sz="2000" b="1" spc="250" dirty="0">
                <a:latin typeface="Arial"/>
                <a:cs typeface="Arial"/>
              </a:rPr>
              <a:t> </a:t>
            </a:r>
            <a:r>
              <a:rPr sz="2000" b="1" spc="200" dirty="0">
                <a:latin typeface="Arial"/>
                <a:cs typeface="Arial"/>
              </a:rPr>
              <a:t>тіркеу,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40" dirty="0">
                <a:latin typeface="Arial"/>
                <a:cs typeface="Arial"/>
              </a:rPr>
              <a:t>орындау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туралы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40" dirty="0">
                <a:latin typeface="Arial"/>
                <a:cs typeface="Arial"/>
              </a:rPr>
              <a:t>белгілер,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40" dirty="0">
                <a:latin typeface="Arial"/>
                <a:cs typeface="Arial"/>
              </a:rPr>
              <a:t>қарау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немесе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25" dirty="0">
                <a:latin typeface="Arial"/>
                <a:cs typeface="Arial"/>
              </a:rPr>
              <a:t>қараудан </a:t>
            </a:r>
            <a:r>
              <a:rPr sz="2000" b="1" spc="-680" dirty="0">
                <a:latin typeface="Arial"/>
                <a:cs typeface="Arial"/>
              </a:rPr>
              <a:t> </a:t>
            </a:r>
            <a:r>
              <a:rPr sz="2000" b="1" spc="85" dirty="0">
                <a:latin typeface="Arial"/>
                <a:cs typeface="Arial"/>
              </a:rPr>
              <a:t>бас </a:t>
            </a:r>
            <a:r>
              <a:rPr sz="2000" b="1" spc="204" dirty="0">
                <a:latin typeface="Arial"/>
                <a:cs typeface="Arial"/>
              </a:rPr>
              <a:t>тарту </a:t>
            </a:r>
            <a:r>
              <a:rPr sz="2000" b="1" spc="155" dirty="0">
                <a:latin typeface="Arial"/>
                <a:cs typeface="Arial"/>
              </a:rPr>
              <a:t>туралы </a:t>
            </a:r>
            <a:r>
              <a:rPr sz="2000" b="1" spc="240" dirty="0">
                <a:latin typeface="Arial"/>
                <a:cs typeface="Arial"/>
              </a:rPr>
              <a:t>жауап) </a:t>
            </a:r>
            <a:r>
              <a:rPr sz="2000" b="1" spc="120" dirty="0">
                <a:latin typeface="Arial"/>
                <a:cs typeface="Arial"/>
              </a:rPr>
              <a:t>барысында </a:t>
            </a:r>
            <a:r>
              <a:rPr sz="2000" b="1" spc="225" dirty="0">
                <a:latin typeface="Arial"/>
                <a:cs typeface="Arial"/>
              </a:rPr>
              <a:t>жаңартылатын </a:t>
            </a:r>
            <a:r>
              <a:rPr sz="2000" b="1" spc="229" dirty="0">
                <a:latin typeface="Arial"/>
                <a:cs typeface="Arial"/>
              </a:rPr>
              <a:t> </a:t>
            </a:r>
            <a:r>
              <a:rPr sz="2000" b="1" spc="210" dirty="0">
                <a:latin typeface="Arial"/>
                <a:cs typeface="Arial"/>
              </a:rPr>
              <a:t>өтініш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туралы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40" dirty="0">
                <a:latin typeface="Arial"/>
                <a:cs typeface="Arial"/>
              </a:rPr>
              <a:t>ақпарат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80" dirty="0">
                <a:latin typeface="Arial"/>
                <a:cs typeface="Arial"/>
              </a:rPr>
              <a:t>қолжетімді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20" dirty="0">
                <a:latin typeface="Arial"/>
                <a:cs typeface="Arial"/>
              </a:rPr>
              <a:t>болады.</a:t>
            </a:r>
            <a:endParaRPr sz="2000" dirty="0">
              <a:latin typeface="Arial"/>
              <a:cs typeface="Arial"/>
            </a:endParaRPr>
          </a:p>
          <a:p>
            <a:pPr marL="302282" marR="59694" indent="266719" algn="ctr"/>
            <a:endParaRPr lang="kk-KZ" sz="2000" b="1" spc="150" dirty="0">
              <a:latin typeface="Arial"/>
              <a:cs typeface="Arial"/>
            </a:endParaRPr>
          </a:p>
          <a:p>
            <a:pPr marL="302282" marR="59694" indent="266719" algn="ctr"/>
            <a:r>
              <a:rPr sz="2000" b="1" spc="150" dirty="0" err="1">
                <a:latin typeface="Arial"/>
                <a:cs typeface="Arial"/>
              </a:rPr>
              <a:t>Портал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арқылы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20" dirty="0">
                <a:latin typeface="Arial"/>
                <a:cs typeface="Arial"/>
              </a:rPr>
              <a:t>шағымдану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тәртібі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туралы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25" dirty="0">
                <a:latin typeface="Arial"/>
                <a:cs typeface="Arial"/>
              </a:rPr>
              <a:t>ақпаратты </a:t>
            </a:r>
            <a:r>
              <a:rPr sz="2000" b="1" spc="-680" dirty="0">
                <a:latin typeface="Arial"/>
                <a:cs typeface="Arial"/>
              </a:rPr>
              <a:t> </a:t>
            </a:r>
            <a:r>
              <a:rPr sz="2000" b="1" spc="270" dirty="0">
                <a:latin typeface="Arial"/>
                <a:cs typeface="Arial"/>
              </a:rPr>
              <a:t>мемлекеттік </a:t>
            </a:r>
            <a:r>
              <a:rPr sz="2000" b="1" spc="240" dirty="0">
                <a:latin typeface="Arial"/>
                <a:cs typeface="Arial"/>
              </a:rPr>
              <a:t>қызметтер </a:t>
            </a:r>
            <a:r>
              <a:rPr sz="2000" b="1" spc="175" dirty="0">
                <a:latin typeface="Arial"/>
                <a:cs typeface="Arial"/>
              </a:rPr>
              <a:t>көрсету </a:t>
            </a:r>
            <a:r>
              <a:rPr sz="2000" b="1" spc="150" dirty="0">
                <a:latin typeface="Arial"/>
                <a:cs typeface="Arial"/>
              </a:rPr>
              <a:t>мәселелері </a:t>
            </a:r>
            <a:r>
              <a:rPr sz="2000" b="1" spc="195" dirty="0">
                <a:latin typeface="Arial"/>
                <a:cs typeface="Arial"/>
              </a:rPr>
              <a:t>бойынша </a:t>
            </a:r>
            <a:r>
              <a:rPr sz="2000" b="1" spc="200" dirty="0">
                <a:latin typeface="Arial"/>
                <a:cs typeface="Arial"/>
              </a:rPr>
              <a:t> </a:t>
            </a:r>
            <a:r>
              <a:rPr sz="2000" b="1" spc="145" dirty="0">
                <a:latin typeface="Arial"/>
                <a:cs typeface="Arial"/>
              </a:rPr>
              <a:t>Бірыңғай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40" dirty="0">
                <a:latin typeface="Arial"/>
                <a:cs typeface="Arial"/>
              </a:rPr>
              <a:t>байланыс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45" dirty="0">
                <a:latin typeface="Arial"/>
                <a:cs typeface="Arial"/>
              </a:rPr>
              <a:t>орталығы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арқылы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алуға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20" dirty="0">
                <a:latin typeface="Arial"/>
                <a:cs typeface="Arial"/>
              </a:rPr>
              <a:t>болады.</a:t>
            </a:r>
            <a:endParaRPr sz="2000" dirty="0">
              <a:latin typeface="Arial"/>
              <a:cs typeface="Arial"/>
            </a:endParaRPr>
          </a:p>
          <a:p>
            <a:pPr marL="163842" marR="156221" indent="579162" algn="ctr"/>
            <a:endParaRPr lang="kk-KZ" sz="2000" b="1" spc="270" dirty="0">
              <a:latin typeface="Arial"/>
              <a:cs typeface="Arial"/>
            </a:endParaRPr>
          </a:p>
          <a:p>
            <a:pPr marL="163842" marR="156221" indent="579162" algn="ctr"/>
            <a:r>
              <a:rPr sz="2000" b="1" spc="270" dirty="0" err="1">
                <a:latin typeface="Arial"/>
                <a:cs typeface="Arial"/>
              </a:rPr>
              <a:t>Мемлекеттік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65" dirty="0">
                <a:latin typeface="Arial"/>
                <a:cs typeface="Arial"/>
              </a:rPr>
              <a:t>қызмет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көрсету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00" dirty="0">
                <a:latin typeface="Arial"/>
                <a:cs typeface="Arial"/>
              </a:rPr>
              <a:t>сапасын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70" dirty="0">
                <a:latin typeface="Arial"/>
                <a:cs typeface="Arial"/>
              </a:rPr>
              <a:t>бағалау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300" dirty="0">
                <a:latin typeface="Arial"/>
                <a:cs typeface="Arial"/>
              </a:rPr>
              <a:t>және </a:t>
            </a:r>
            <a:r>
              <a:rPr sz="2000" b="1" spc="-685" dirty="0">
                <a:latin typeface="Arial"/>
                <a:cs typeface="Arial"/>
              </a:rPr>
              <a:t> </a:t>
            </a:r>
            <a:r>
              <a:rPr sz="2000" b="1" spc="200" dirty="0">
                <a:latin typeface="Arial"/>
                <a:cs typeface="Arial"/>
              </a:rPr>
              <a:t>бақылау </a:t>
            </a:r>
            <a:r>
              <a:rPr sz="2000" b="1" spc="220" dirty="0">
                <a:latin typeface="Arial"/>
                <a:cs typeface="Arial"/>
              </a:rPr>
              <a:t>жөніндегі </a:t>
            </a:r>
            <a:r>
              <a:rPr sz="2000" b="1" spc="215" dirty="0">
                <a:latin typeface="Arial"/>
                <a:cs typeface="Arial"/>
              </a:rPr>
              <a:t>уәкілетті </a:t>
            </a:r>
            <a:r>
              <a:rPr sz="2000" b="1" spc="165" dirty="0">
                <a:latin typeface="Arial"/>
                <a:cs typeface="Arial"/>
              </a:rPr>
              <a:t>органның </a:t>
            </a:r>
            <a:r>
              <a:rPr sz="2000" b="1" spc="235" dirty="0">
                <a:latin typeface="Arial"/>
                <a:cs typeface="Arial"/>
              </a:rPr>
              <a:t>мекен-жайына </a:t>
            </a:r>
            <a:r>
              <a:rPr sz="2000" b="1" spc="240" dirty="0">
                <a:latin typeface="Arial"/>
                <a:cs typeface="Arial"/>
              </a:rPr>
              <a:t> </a:t>
            </a:r>
            <a:r>
              <a:rPr sz="2000" b="1" spc="210" dirty="0">
                <a:latin typeface="Arial"/>
                <a:cs typeface="Arial"/>
              </a:rPr>
              <a:t>келіп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түскен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көрсетілетін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қызметті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195" dirty="0">
                <a:latin typeface="Arial"/>
                <a:cs typeface="Arial"/>
              </a:rPr>
              <a:t>алушының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215" dirty="0">
                <a:latin typeface="Arial"/>
                <a:cs typeface="Arial"/>
              </a:rPr>
              <a:t>шағымы </a:t>
            </a:r>
            <a:r>
              <a:rPr sz="2000" b="1" spc="-685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тіркелген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күнінен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бастап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90" dirty="0">
                <a:latin typeface="Arial"/>
                <a:cs typeface="Arial"/>
              </a:rPr>
              <a:t>15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10" dirty="0">
                <a:latin typeface="Arial"/>
                <a:cs typeface="Arial"/>
              </a:rPr>
              <a:t>(он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80" dirty="0">
                <a:latin typeface="Arial"/>
                <a:cs typeface="Arial"/>
              </a:rPr>
              <a:t>бес)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40" dirty="0">
                <a:latin typeface="Arial"/>
                <a:cs typeface="Arial"/>
              </a:rPr>
              <a:t>жұмыс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25" dirty="0">
                <a:latin typeface="Arial"/>
                <a:cs typeface="Arial"/>
              </a:rPr>
              <a:t>күні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15" dirty="0">
                <a:latin typeface="Arial"/>
                <a:cs typeface="Arial"/>
              </a:rPr>
              <a:t>ішінде</a:t>
            </a:r>
            <a:endParaRPr sz="2000" dirty="0">
              <a:latin typeface="Arial"/>
              <a:cs typeface="Arial"/>
            </a:endParaRPr>
          </a:p>
          <a:p>
            <a:pPr algn="ctr"/>
            <a:r>
              <a:rPr sz="2000" b="1" spc="155" dirty="0">
                <a:latin typeface="Arial"/>
                <a:cs typeface="Arial"/>
              </a:rPr>
              <a:t>қарастырылады.</a:t>
            </a:r>
            <a:endParaRPr sz="2000" dirty="0">
              <a:latin typeface="Arial"/>
              <a:cs typeface="Arial"/>
            </a:endParaRPr>
          </a:p>
          <a:p>
            <a:pPr marL="1098629" marR="549314" indent="-40008" algn="ctr"/>
            <a:endParaRPr lang="kk-KZ" sz="2000" b="1" spc="260" dirty="0">
              <a:latin typeface="Arial"/>
              <a:cs typeface="Arial"/>
            </a:endParaRPr>
          </a:p>
          <a:p>
            <a:pPr marL="1098629" marR="549314" indent="-40008" algn="ctr"/>
            <a:r>
              <a:rPr sz="2000" b="1" spc="260" dirty="0" err="1">
                <a:latin typeface="Arial"/>
                <a:cs typeface="Arial"/>
              </a:rPr>
              <a:t>Кезекке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70" dirty="0">
                <a:latin typeface="Arial"/>
                <a:cs typeface="Arial"/>
              </a:rPr>
              <a:t>қою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20" dirty="0">
                <a:latin typeface="Arial"/>
                <a:cs typeface="Arial"/>
              </a:rPr>
              <a:t>жөніндегі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көрсетілген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70" dirty="0">
                <a:latin typeface="Arial"/>
                <a:cs typeface="Arial"/>
              </a:rPr>
              <a:t>мемлекеттік </a:t>
            </a:r>
            <a:r>
              <a:rPr sz="2000" b="1" spc="-680" dirty="0">
                <a:latin typeface="Arial"/>
                <a:cs typeface="Arial"/>
              </a:rPr>
              <a:t> </a:t>
            </a:r>
            <a:r>
              <a:rPr sz="2000" b="1" spc="265" dirty="0">
                <a:latin typeface="Arial"/>
                <a:cs typeface="Arial"/>
              </a:rPr>
              <a:t>қызмет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29" dirty="0">
                <a:latin typeface="Arial"/>
                <a:cs typeface="Arial"/>
              </a:rPr>
              <a:t>нәтижелерімен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75" dirty="0" err="1">
                <a:latin typeface="Arial"/>
                <a:cs typeface="Arial"/>
              </a:rPr>
              <a:t>келіспеген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80" dirty="0" err="1">
                <a:latin typeface="Arial"/>
                <a:cs typeface="Arial"/>
              </a:rPr>
              <a:t>жағдайда</a:t>
            </a:r>
            <a:r>
              <a:rPr lang="kk-KZ" sz="2000" b="1" spc="280" dirty="0">
                <a:latin typeface="Arial"/>
                <a:cs typeface="Arial"/>
              </a:rPr>
              <a:t> </a:t>
            </a:r>
            <a:r>
              <a:rPr sz="2000" b="1" spc="175" dirty="0" err="1">
                <a:latin typeface="Arial"/>
                <a:cs typeface="Arial"/>
              </a:rPr>
              <a:t>көрсетілетін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қызметті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00" dirty="0" err="1">
                <a:latin typeface="Arial"/>
                <a:cs typeface="Arial"/>
              </a:rPr>
              <a:t>алушы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40" dirty="0" err="1">
                <a:latin typeface="Arial"/>
                <a:cs typeface="Arial"/>
              </a:rPr>
              <a:t>Қазақстан</a:t>
            </a:r>
            <a:r>
              <a:rPr lang="kk-KZ" sz="2000" b="1" spc="240" dirty="0">
                <a:latin typeface="Arial"/>
                <a:cs typeface="Arial"/>
              </a:rPr>
              <a:t> </a:t>
            </a:r>
            <a:r>
              <a:rPr sz="2000" b="1" spc="145" dirty="0" err="1">
                <a:latin typeface="Arial"/>
                <a:cs typeface="Arial"/>
              </a:rPr>
              <a:t>Республикасының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заңнамасында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белгіленген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тәртіппен </a:t>
            </a:r>
            <a:r>
              <a:rPr sz="2000" b="1" spc="-680" dirty="0">
                <a:latin typeface="Arial"/>
                <a:cs typeface="Arial"/>
              </a:rPr>
              <a:t> </a:t>
            </a:r>
            <a:r>
              <a:rPr sz="2000" b="1" spc="225" dirty="0">
                <a:latin typeface="Arial"/>
                <a:cs typeface="Arial"/>
              </a:rPr>
              <a:t>сотқа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15" dirty="0">
                <a:latin typeface="Arial"/>
                <a:cs typeface="Arial"/>
              </a:rPr>
              <a:t>жүгінеді.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825B98-4D76-4A6B-AF6B-12A15A2DA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0"/>
          <a:stretch/>
        </p:blipFill>
        <p:spPr>
          <a:xfrm>
            <a:off x="1945298" y="15301490"/>
            <a:ext cx="6396404" cy="25879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6700" y="533400"/>
            <a:ext cx="9753600" cy="1331582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R="5081" indent="86366" algn="ctr"/>
            <a:r>
              <a:rPr sz="2000" b="1" spc="180" dirty="0">
                <a:latin typeface="Arial"/>
                <a:cs typeface="Arial"/>
              </a:rPr>
              <a:t>Жалоба </a:t>
            </a:r>
            <a:r>
              <a:rPr sz="2000" b="1" spc="185" dirty="0">
                <a:latin typeface="Arial"/>
                <a:cs typeface="Arial"/>
              </a:rPr>
              <a:t>на </a:t>
            </a:r>
            <a:r>
              <a:rPr sz="2000" b="1" spc="210" dirty="0">
                <a:latin typeface="Arial"/>
                <a:cs typeface="Arial"/>
              </a:rPr>
              <a:t>решение, </a:t>
            </a:r>
            <a:r>
              <a:rPr sz="2000" b="1" spc="200" dirty="0">
                <a:latin typeface="Arial"/>
                <a:cs typeface="Arial"/>
              </a:rPr>
              <a:t>действия </a:t>
            </a:r>
            <a:r>
              <a:rPr sz="2000" b="1" spc="175" dirty="0">
                <a:latin typeface="Arial"/>
                <a:cs typeface="Arial"/>
              </a:rPr>
              <a:t>(бездействие) </a:t>
            </a:r>
            <a:r>
              <a:rPr sz="2000" b="1" spc="180" dirty="0">
                <a:latin typeface="Arial"/>
                <a:cs typeface="Arial"/>
              </a:rPr>
              <a:t> </a:t>
            </a:r>
            <a:r>
              <a:rPr sz="2000" b="1" spc="160" dirty="0">
                <a:latin typeface="Arial"/>
                <a:cs typeface="Arial"/>
              </a:rPr>
              <a:t>услугодателя </a:t>
            </a:r>
            <a:r>
              <a:rPr sz="2000" b="1" spc="125" dirty="0">
                <a:latin typeface="Arial"/>
                <a:cs typeface="Arial"/>
              </a:rPr>
              <a:t>по </a:t>
            </a:r>
            <a:r>
              <a:rPr sz="2000" b="1" spc="135" dirty="0">
                <a:latin typeface="Arial"/>
                <a:cs typeface="Arial"/>
              </a:rPr>
              <a:t>вопросам </a:t>
            </a:r>
            <a:r>
              <a:rPr sz="2000" b="1" spc="210" dirty="0">
                <a:latin typeface="Arial"/>
                <a:cs typeface="Arial"/>
              </a:rPr>
              <a:t>оказания </a:t>
            </a:r>
            <a:r>
              <a:rPr sz="2000" b="1" spc="155" dirty="0">
                <a:latin typeface="Arial"/>
                <a:cs typeface="Arial"/>
              </a:rPr>
              <a:t>государственной </a:t>
            </a:r>
            <a:r>
              <a:rPr sz="2000" b="1" spc="16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услуги </a:t>
            </a:r>
            <a:r>
              <a:rPr sz="2000" b="1" spc="125" dirty="0">
                <a:latin typeface="Arial"/>
                <a:cs typeface="Arial"/>
              </a:rPr>
              <a:t>по </a:t>
            </a:r>
            <a:r>
              <a:rPr sz="2000" b="1" spc="180" dirty="0">
                <a:latin typeface="Arial"/>
                <a:cs typeface="Arial"/>
              </a:rPr>
              <a:t>постановке </a:t>
            </a:r>
            <a:r>
              <a:rPr sz="2000" b="1" spc="185" dirty="0">
                <a:latin typeface="Arial"/>
                <a:cs typeface="Arial"/>
              </a:rPr>
              <a:t>на </a:t>
            </a:r>
            <a:r>
              <a:rPr sz="2000" b="1" spc="140" dirty="0">
                <a:latin typeface="Arial"/>
                <a:cs typeface="Arial"/>
              </a:rPr>
              <a:t>очередь </a:t>
            </a:r>
            <a:r>
              <a:rPr sz="2000" b="1" spc="325" dirty="0">
                <a:latin typeface="Arial"/>
                <a:cs typeface="Arial"/>
              </a:rPr>
              <a:t>может </a:t>
            </a:r>
            <a:r>
              <a:rPr sz="2000" b="1" spc="100" dirty="0">
                <a:latin typeface="Arial"/>
                <a:cs typeface="Arial"/>
              </a:rPr>
              <a:t>быть </a:t>
            </a:r>
            <a:r>
              <a:rPr sz="2000" b="1" spc="175" dirty="0">
                <a:latin typeface="Arial"/>
                <a:cs typeface="Arial"/>
              </a:rPr>
              <a:t>подана </a:t>
            </a:r>
            <a:r>
              <a:rPr sz="2000" b="1" spc="180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на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45" dirty="0">
                <a:latin typeface="Arial"/>
                <a:cs typeface="Arial"/>
              </a:rPr>
              <a:t>имя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95" dirty="0">
                <a:latin typeface="Arial"/>
                <a:cs typeface="Arial"/>
              </a:rPr>
              <a:t>руководителя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услугодателя,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в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70" dirty="0">
                <a:latin typeface="Arial"/>
                <a:cs typeface="Arial"/>
              </a:rPr>
              <a:t>уполномоченный </a:t>
            </a:r>
            <a:r>
              <a:rPr sz="2000" b="1" spc="-705" dirty="0">
                <a:latin typeface="Arial"/>
                <a:cs typeface="Arial"/>
              </a:rPr>
              <a:t> </a:t>
            </a:r>
            <a:r>
              <a:rPr sz="2000" b="1" spc="160" dirty="0">
                <a:latin typeface="Arial"/>
                <a:cs typeface="Arial"/>
              </a:rPr>
              <a:t>орган </a:t>
            </a:r>
            <a:r>
              <a:rPr sz="2000" b="1" spc="125" dirty="0">
                <a:latin typeface="Arial"/>
                <a:cs typeface="Arial"/>
              </a:rPr>
              <a:t>по </a:t>
            </a:r>
            <a:r>
              <a:rPr sz="2000" b="1" spc="250" dirty="0">
                <a:latin typeface="Arial"/>
                <a:cs typeface="Arial"/>
              </a:rPr>
              <a:t>оценке </a:t>
            </a:r>
            <a:r>
              <a:rPr sz="2000" b="1" spc="320" dirty="0">
                <a:latin typeface="Arial"/>
                <a:cs typeface="Arial"/>
              </a:rPr>
              <a:t>и </a:t>
            </a:r>
            <a:r>
              <a:rPr sz="2000" b="1" spc="195" dirty="0">
                <a:latin typeface="Arial"/>
                <a:cs typeface="Arial"/>
              </a:rPr>
              <a:t>контролю </a:t>
            </a:r>
            <a:r>
              <a:rPr sz="2000" b="1" spc="180" dirty="0">
                <a:latin typeface="Arial"/>
                <a:cs typeface="Arial"/>
              </a:rPr>
              <a:t>за </a:t>
            </a:r>
            <a:r>
              <a:rPr sz="2000" b="1" spc="220" dirty="0">
                <a:latin typeface="Arial"/>
                <a:cs typeface="Arial"/>
              </a:rPr>
              <a:t>качеством </a:t>
            </a:r>
            <a:r>
              <a:rPr sz="2000" b="1" spc="210" dirty="0">
                <a:latin typeface="Arial"/>
                <a:cs typeface="Arial"/>
              </a:rPr>
              <a:t>оказания </a:t>
            </a:r>
            <a:r>
              <a:rPr sz="2000" b="1" spc="215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государственных </a:t>
            </a:r>
            <a:r>
              <a:rPr sz="2000" b="1" spc="135" dirty="0">
                <a:latin typeface="Arial"/>
                <a:cs typeface="Arial"/>
              </a:rPr>
              <a:t>услуг </a:t>
            </a:r>
            <a:r>
              <a:rPr sz="2000" b="1" spc="165" dirty="0">
                <a:latin typeface="Arial"/>
                <a:cs typeface="Arial"/>
              </a:rPr>
              <a:t>в </a:t>
            </a:r>
            <a:r>
              <a:rPr sz="2000" b="1" spc="180" dirty="0">
                <a:latin typeface="Arial"/>
                <a:cs typeface="Arial"/>
              </a:rPr>
              <a:t>соответствии </a:t>
            </a:r>
            <a:r>
              <a:rPr sz="2000" b="1" spc="-25" dirty="0">
                <a:latin typeface="Arial"/>
                <a:cs typeface="Arial"/>
              </a:rPr>
              <a:t>с 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законодательством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Республики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70" dirty="0" err="1">
                <a:latin typeface="Arial"/>
                <a:cs typeface="Arial"/>
              </a:rPr>
              <a:t>Казахстан</a:t>
            </a:r>
            <a:r>
              <a:rPr sz="2000" b="1" spc="170" dirty="0">
                <a:latin typeface="Arial"/>
                <a:cs typeface="Arial"/>
              </a:rPr>
              <a:t>.</a:t>
            </a:r>
            <a:r>
              <a:rPr lang="kk-KZ" sz="2000" dirty="0">
                <a:latin typeface="Arial"/>
                <a:cs typeface="Arial"/>
              </a:rPr>
              <a:t> </a:t>
            </a:r>
          </a:p>
          <a:p>
            <a:pPr marR="5081" indent="86366" algn="ctr"/>
            <a:endParaRPr lang="kk-KZ" sz="2000" b="1" spc="180" dirty="0">
              <a:latin typeface="Arial"/>
              <a:cs typeface="Arial"/>
            </a:endParaRPr>
          </a:p>
          <a:p>
            <a:pPr marR="5081" indent="86366" algn="ctr"/>
            <a:r>
              <a:rPr sz="2000" b="1" spc="180" dirty="0" err="1">
                <a:latin typeface="Arial"/>
                <a:cs typeface="Arial"/>
              </a:rPr>
              <a:t>Жалоба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услугополучателя,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поступившая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в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40" dirty="0">
                <a:latin typeface="Arial"/>
                <a:cs typeface="Arial"/>
              </a:rPr>
              <a:t>адрес </a:t>
            </a:r>
            <a:r>
              <a:rPr sz="2000" b="1" spc="-710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услугодателя,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в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соответствии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с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45" dirty="0">
                <a:latin typeface="Arial"/>
                <a:cs typeface="Arial"/>
              </a:rPr>
              <a:t>пунктом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00" dirty="0">
                <a:latin typeface="Arial"/>
                <a:cs typeface="Arial"/>
              </a:rPr>
              <a:t>2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70" dirty="0">
                <a:latin typeface="Arial"/>
                <a:cs typeface="Arial"/>
              </a:rPr>
              <a:t>статьи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95" dirty="0">
                <a:latin typeface="Arial"/>
                <a:cs typeface="Arial"/>
              </a:rPr>
              <a:t>25 </a:t>
            </a:r>
            <a:r>
              <a:rPr sz="2000" b="1" spc="-705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Закона </a:t>
            </a:r>
            <a:r>
              <a:rPr sz="2000" b="1" spc="175" dirty="0">
                <a:latin typeface="Arial"/>
                <a:cs typeface="Arial"/>
              </a:rPr>
              <a:t>Республики </a:t>
            </a:r>
            <a:r>
              <a:rPr sz="2000" b="1" spc="185" dirty="0">
                <a:latin typeface="Arial"/>
                <a:cs typeface="Arial"/>
              </a:rPr>
              <a:t>Казахстан </a:t>
            </a:r>
            <a:r>
              <a:rPr sz="2000" b="1" spc="110" dirty="0">
                <a:latin typeface="Arial"/>
                <a:cs typeface="Arial"/>
              </a:rPr>
              <a:t>"О </a:t>
            </a:r>
            <a:r>
              <a:rPr sz="2000" b="1" spc="150" dirty="0">
                <a:latin typeface="Arial"/>
                <a:cs typeface="Arial"/>
              </a:rPr>
              <a:t>государственных </a:t>
            </a:r>
            <a:r>
              <a:rPr sz="2000" b="1" spc="155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услугах"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70" dirty="0">
                <a:latin typeface="Arial"/>
                <a:cs typeface="Arial"/>
              </a:rPr>
              <a:t>подлежит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рассмотрению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в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25" dirty="0">
                <a:latin typeface="Arial"/>
                <a:cs typeface="Arial"/>
              </a:rPr>
              <a:t>течение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15" dirty="0">
                <a:latin typeface="Arial"/>
                <a:cs typeface="Arial"/>
              </a:rPr>
              <a:t>пяти</a:t>
            </a:r>
            <a:endParaRPr sz="2000" dirty="0">
              <a:latin typeface="Arial"/>
              <a:cs typeface="Arial"/>
            </a:endParaRPr>
          </a:p>
          <a:p>
            <a:pPr algn="ctr"/>
            <a:r>
              <a:rPr sz="2000" b="1" spc="180" dirty="0">
                <a:latin typeface="Arial"/>
                <a:cs typeface="Arial"/>
              </a:rPr>
              <a:t>рабочих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29" dirty="0">
                <a:latin typeface="Arial"/>
                <a:cs typeface="Arial"/>
              </a:rPr>
              <a:t>дней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30" dirty="0">
                <a:latin typeface="Arial"/>
                <a:cs typeface="Arial"/>
              </a:rPr>
              <a:t>со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70" dirty="0">
                <a:latin typeface="Arial"/>
                <a:cs typeface="Arial"/>
              </a:rPr>
              <a:t>дня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ее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регистрации.</a:t>
            </a:r>
            <a:endParaRPr sz="2000" dirty="0">
              <a:latin typeface="Arial"/>
              <a:cs typeface="Arial"/>
            </a:endParaRPr>
          </a:p>
          <a:p>
            <a:pPr marR="621710" indent="71125" algn="ctr"/>
            <a:r>
              <a:rPr sz="2000" b="1" spc="180" dirty="0">
                <a:latin typeface="Arial"/>
                <a:cs typeface="Arial"/>
              </a:rPr>
              <a:t>Жалоба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на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00" dirty="0">
                <a:latin typeface="Arial"/>
                <a:cs typeface="Arial"/>
              </a:rPr>
              <a:t>действия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(бездействие)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15" dirty="0">
                <a:latin typeface="Arial"/>
                <a:cs typeface="Arial"/>
              </a:rPr>
              <a:t>работника </a:t>
            </a:r>
            <a:r>
              <a:rPr sz="2000" b="1" spc="-710" dirty="0">
                <a:latin typeface="Arial"/>
                <a:cs typeface="Arial"/>
              </a:rPr>
              <a:t> </a:t>
            </a:r>
            <a:r>
              <a:rPr sz="2000" b="1" spc="145" dirty="0">
                <a:latin typeface="Arial"/>
                <a:cs typeface="Arial"/>
              </a:rPr>
              <a:t>Государственной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25" dirty="0">
                <a:latin typeface="Arial"/>
                <a:cs typeface="Arial"/>
              </a:rPr>
              <a:t>корпорации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45" dirty="0">
                <a:latin typeface="Arial"/>
                <a:cs typeface="Arial"/>
              </a:rPr>
              <a:t>направляется</a:t>
            </a:r>
            <a:endParaRPr sz="2000" dirty="0">
              <a:latin typeface="Arial"/>
              <a:cs typeface="Arial"/>
            </a:endParaRPr>
          </a:p>
          <a:p>
            <a:pPr algn="ctr"/>
            <a:r>
              <a:rPr sz="2000" b="1" spc="204" dirty="0">
                <a:latin typeface="Arial"/>
                <a:cs typeface="Arial"/>
              </a:rPr>
              <a:t>руководителю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145" dirty="0">
                <a:latin typeface="Arial"/>
                <a:cs typeface="Arial"/>
              </a:rPr>
              <a:t>Государственной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225" dirty="0">
                <a:latin typeface="Arial"/>
                <a:cs typeface="Arial"/>
              </a:rPr>
              <a:t>корпорации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125" dirty="0">
                <a:latin typeface="Arial"/>
                <a:cs typeface="Arial"/>
              </a:rPr>
              <a:t>по</a:t>
            </a:r>
            <a:endParaRPr sz="2000" dirty="0">
              <a:latin typeface="Arial"/>
              <a:cs typeface="Arial"/>
            </a:endParaRPr>
          </a:p>
          <a:p>
            <a:pPr algn="ctr"/>
            <a:r>
              <a:rPr sz="2000" b="1" spc="135" dirty="0">
                <a:latin typeface="Arial"/>
                <a:cs typeface="Arial"/>
              </a:rPr>
              <a:t>адресу,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10" dirty="0">
                <a:latin typeface="Arial"/>
                <a:cs typeface="Arial"/>
              </a:rPr>
              <a:t>указанному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на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интернет-ресурсе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корпорации.</a:t>
            </a:r>
            <a:endParaRPr sz="2000" dirty="0">
              <a:latin typeface="Arial"/>
              <a:cs typeface="Arial"/>
            </a:endParaRPr>
          </a:p>
          <a:p>
            <a:pPr marR="75570" algn="ctr">
              <a:tabLst>
                <a:tab pos="1183090" algn="l"/>
              </a:tabLst>
            </a:pPr>
            <a:endParaRPr lang="kk-KZ" sz="2000" b="1" spc="180" dirty="0">
              <a:latin typeface="Arial"/>
              <a:cs typeface="Arial"/>
            </a:endParaRPr>
          </a:p>
          <a:p>
            <a:pPr marR="75570" algn="ctr">
              <a:tabLst>
                <a:tab pos="1183090" algn="l"/>
              </a:tabLst>
            </a:pPr>
            <a:r>
              <a:rPr sz="2000" b="1" spc="180" dirty="0" err="1">
                <a:latin typeface="Arial"/>
                <a:cs typeface="Arial"/>
              </a:rPr>
              <a:t>Жалоба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услугополучателя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25" dirty="0">
                <a:latin typeface="Arial"/>
                <a:cs typeface="Arial"/>
              </a:rPr>
              <a:t>по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35" dirty="0">
                <a:latin typeface="Arial"/>
                <a:cs typeface="Arial"/>
              </a:rPr>
              <a:t>вопросам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10" dirty="0">
                <a:latin typeface="Arial"/>
                <a:cs typeface="Arial"/>
              </a:rPr>
              <a:t>оказания </a:t>
            </a:r>
            <a:r>
              <a:rPr sz="2000" b="1" spc="-705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государственной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услуги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25" dirty="0">
                <a:latin typeface="Arial"/>
                <a:cs typeface="Arial"/>
              </a:rPr>
              <a:t>по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постановке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на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35" dirty="0">
                <a:latin typeface="Arial"/>
                <a:cs typeface="Arial"/>
              </a:rPr>
              <a:t>очередь,</a:t>
            </a:r>
            <a:endParaRPr sz="2000" dirty="0">
              <a:latin typeface="Arial"/>
              <a:cs typeface="Arial"/>
            </a:endParaRPr>
          </a:p>
          <a:p>
            <a:pPr algn="ctr"/>
            <a:r>
              <a:rPr sz="2000" b="1" spc="185" dirty="0">
                <a:latin typeface="Arial"/>
                <a:cs typeface="Arial"/>
              </a:rPr>
              <a:t>поступившая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в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40" dirty="0">
                <a:latin typeface="Arial"/>
                <a:cs typeface="Arial"/>
              </a:rPr>
              <a:t>адрес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услугодателя,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45" dirty="0">
                <a:latin typeface="Arial"/>
                <a:cs typeface="Arial"/>
              </a:rPr>
              <a:t>Государственной</a:t>
            </a:r>
            <a:endParaRPr sz="2000" dirty="0">
              <a:latin typeface="Arial"/>
              <a:cs typeface="Arial"/>
            </a:endParaRPr>
          </a:p>
          <a:p>
            <a:pPr marR="155586" indent="-1561577" algn="ctr"/>
            <a:r>
              <a:rPr sz="2000" b="1" spc="210" dirty="0">
                <a:latin typeface="Arial"/>
                <a:cs typeface="Arial"/>
              </a:rPr>
              <a:t>корпорации,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270" dirty="0">
                <a:latin typeface="Arial"/>
                <a:cs typeface="Arial"/>
              </a:rPr>
              <a:t>подлежит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рассмотрению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в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225" dirty="0">
                <a:latin typeface="Arial"/>
                <a:cs typeface="Arial"/>
              </a:rPr>
              <a:t>течение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215" dirty="0">
                <a:latin typeface="Arial"/>
                <a:cs typeface="Arial"/>
              </a:rPr>
              <a:t>пяти </a:t>
            </a:r>
            <a:r>
              <a:rPr sz="2000" b="1" spc="-705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рабочих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29" dirty="0">
                <a:latin typeface="Arial"/>
                <a:cs typeface="Arial"/>
              </a:rPr>
              <a:t>дней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30" dirty="0">
                <a:latin typeface="Arial"/>
                <a:cs typeface="Arial"/>
              </a:rPr>
              <a:t>со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70" dirty="0">
                <a:latin typeface="Arial"/>
                <a:cs typeface="Arial"/>
              </a:rPr>
              <a:t>дня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ее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регистрации.</a:t>
            </a:r>
            <a:endParaRPr sz="2000" dirty="0">
              <a:latin typeface="Arial"/>
              <a:cs typeface="Arial"/>
            </a:endParaRPr>
          </a:p>
          <a:p>
            <a:pPr marR="379122" algn="ctr">
              <a:tabLst>
                <a:tab pos="2403012" algn="l"/>
              </a:tabLst>
            </a:pPr>
            <a:endParaRPr lang="kk-KZ" sz="2000" b="1" spc="165" dirty="0">
              <a:latin typeface="Arial"/>
              <a:cs typeface="Arial"/>
            </a:endParaRPr>
          </a:p>
          <a:p>
            <a:pPr marR="379122" algn="ctr">
              <a:tabLst>
                <a:tab pos="2403012" algn="l"/>
              </a:tabLst>
            </a:pPr>
            <a:r>
              <a:rPr sz="2000" b="1" spc="165" dirty="0" err="1">
                <a:latin typeface="Arial"/>
                <a:cs typeface="Arial"/>
              </a:rPr>
              <a:t>При</a:t>
            </a:r>
            <a:r>
              <a:rPr sz="2000" b="1" spc="165" dirty="0">
                <a:latin typeface="Arial"/>
                <a:cs typeface="Arial"/>
              </a:rPr>
              <a:t> </a:t>
            </a:r>
            <a:r>
              <a:rPr sz="2000" b="1" spc="210" dirty="0">
                <a:latin typeface="Arial"/>
                <a:cs typeface="Arial"/>
              </a:rPr>
              <a:t>отправке </a:t>
            </a:r>
            <a:r>
              <a:rPr sz="2000" b="1" spc="220" dirty="0">
                <a:latin typeface="Arial"/>
                <a:cs typeface="Arial"/>
              </a:rPr>
              <a:t>жалобы </a:t>
            </a:r>
            <a:r>
              <a:rPr sz="2000" b="1" spc="175" dirty="0">
                <a:latin typeface="Arial"/>
                <a:cs typeface="Arial"/>
              </a:rPr>
              <a:t>через </a:t>
            </a:r>
            <a:r>
              <a:rPr sz="2000" b="1" spc="165" dirty="0">
                <a:latin typeface="Arial"/>
                <a:cs typeface="Arial"/>
              </a:rPr>
              <a:t>портал </a:t>
            </a:r>
            <a:r>
              <a:rPr sz="2000" b="1" spc="170" dirty="0">
                <a:latin typeface="Arial"/>
                <a:cs typeface="Arial"/>
              </a:rPr>
              <a:t> </a:t>
            </a:r>
            <a:r>
              <a:rPr sz="2000" b="1" spc="160" dirty="0">
                <a:latin typeface="Arial"/>
                <a:cs typeface="Arial"/>
              </a:rPr>
              <a:t>услугополучателю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40" dirty="0">
                <a:latin typeface="Arial"/>
                <a:cs typeface="Arial"/>
              </a:rPr>
              <a:t>из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"личного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29" dirty="0">
                <a:latin typeface="Arial"/>
                <a:cs typeface="Arial"/>
              </a:rPr>
              <a:t>кабинета"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доступна </a:t>
            </a:r>
            <a:r>
              <a:rPr sz="2000" b="1" spc="-710" dirty="0">
                <a:latin typeface="Arial"/>
                <a:cs typeface="Arial"/>
              </a:rPr>
              <a:t> </a:t>
            </a:r>
            <a:r>
              <a:rPr sz="2000" b="1" spc="200" dirty="0">
                <a:latin typeface="Arial"/>
                <a:cs typeface="Arial"/>
              </a:rPr>
              <a:t>информация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00" dirty="0">
                <a:latin typeface="Arial"/>
                <a:cs typeface="Arial"/>
              </a:rPr>
              <a:t>об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20" dirty="0">
                <a:latin typeface="Arial"/>
                <a:cs typeface="Arial"/>
              </a:rPr>
              <a:t>обращении,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90" dirty="0">
                <a:latin typeface="Arial"/>
                <a:cs typeface="Arial"/>
              </a:rPr>
              <a:t>которая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25" dirty="0">
                <a:latin typeface="Arial"/>
                <a:cs typeface="Arial"/>
              </a:rPr>
              <a:t>обновляется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в</a:t>
            </a:r>
            <a:endParaRPr sz="2000" dirty="0">
              <a:latin typeface="Arial"/>
              <a:cs typeface="Arial"/>
            </a:endParaRPr>
          </a:p>
          <a:p>
            <a:pPr algn="ctr"/>
            <a:r>
              <a:rPr sz="2000" b="1" spc="180" dirty="0">
                <a:latin typeface="Arial"/>
                <a:cs typeface="Arial"/>
              </a:rPr>
              <a:t>ходе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00" dirty="0">
                <a:latin typeface="Arial"/>
                <a:cs typeface="Arial"/>
              </a:rPr>
              <a:t>обработки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10" dirty="0">
                <a:latin typeface="Arial"/>
                <a:cs typeface="Arial"/>
              </a:rPr>
              <a:t>обращения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услугодателем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60" dirty="0">
                <a:latin typeface="Arial"/>
                <a:cs typeface="Arial"/>
              </a:rPr>
              <a:t>(отметки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90" dirty="0">
                <a:latin typeface="Arial"/>
                <a:cs typeface="Arial"/>
              </a:rPr>
              <a:t>о</a:t>
            </a:r>
            <a:endParaRPr sz="2000" dirty="0">
              <a:latin typeface="Arial"/>
              <a:cs typeface="Arial"/>
            </a:endParaRPr>
          </a:p>
          <a:p>
            <a:pPr marR="883983" algn="ctr"/>
            <a:r>
              <a:rPr sz="2000" b="1" spc="190" dirty="0">
                <a:latin typeface="Arial"/>
                <a:cs typeface="Arial"/>
              </a:rPr>
              <a:t>доставке, </a:t>
            </a:r>
            <a:r>
              <a:rPr sz="2000" b="1" spc="210" dirty="0">
                <a:latin typeface="Arial"/>
                <a:cs typeface="Arial"/>
              </a:rPr>
              <a:t>регистрации, </a:t>
            </a:r>
            <a:r>
              <a:rPr sz="2000" b="1" spc="175" dirty="0">
                <a:latin typeface="Arial"/>
                <a:cs typeface="Arial"/>
              </a:rPr>
              <a:t>исполнении, </a:t>
            </a:r>
            <a:r>
              <a:rPr sz="2000" b="1" spc="210" dirty="0">
                <a:latin typeface="Arial"/>
                <a:cs typeface="Arial"/>
              </a:rPr>
              <a:t>ответ </a:t>
            </a:r>
            <a:r>
              <a:rPr sz="2000" b="1" spc="90" dirty="0">
                <a:latin typeface="Arial"/>
                <a:cs typeface="Arial"/>
              </a:rPr>
              <a:t>о 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spc="170" dirty="0">
                <a:latin typeface="Arial"/>
                <a:cs typeface="Arial"/>
              </a:rPr>
              <a:t>рассмотрении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60" dirty="0">
                <a:latin typeface="Arial"/>
                <a:cs typeface="Arial"/>
              </a:rPr>
              <a:t>или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00" dirty="0">
                <a:latin typeface="Arial"/>
                <a:cs typeface="Arial"/>
              </a:rPr>
              <a:t>об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35" dirty="0">
                <a:latin typeface="Arial"/>
                <a:cs typeface="Arial"/>
              </a:rPr>
              <a:t>отказе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в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55" dirty="0" err="1">
                <a:latin typeface="Arial"/>
                <a:cs typeface="Arial"/>
              </a:rPr>
              <a:t>рассмотрении</a:t>
            </a:r>
            <a:r>
              <a:rPr sz="2000" b="1" spc="155" dirty="0">
                <a:latin typeface="Arial"/>
                <a:cs typeface="Arial"/>
              </a:rPr>
              <a:t>).</a:t>
            </a:r>
            <a:endParaRPr lang="kk-KZ" sz="2000" dirty="0">
              <a:latin typeface="Arial"/>
              <a:cs typeface="Arial"/>
            </a:endParaRPr>
          </a:p>
          <a:p>
            <a:pPr marR="883983" algn="ctr"/>
            <a:r>
              <a:rPr sz="2000" b="1" spc="210" dirty="0" err="1">
                <a:latin typeface="Arial"/>
                <a:cs typeface="Arial"/>
              </a:rPr>
              <a:t>Информацию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90" dirty="0">
                <a:latin typeface="Arial"/>
                <a:cs typeface="Arial"/>
              </a:rPr>
              <a:t>о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90" dirty="0">
                <a:latin typeface="Arial"/>
                <a:cs typeface="Arial"/>
              </a:rPr>
              <a:t>порядке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04" dirty="0">
                <a:latin typeface="Arial"/>
                <a:cs typeface="Arial"/>
              </a:rPr>
              <a:t>обжалования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через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портал </a:t>
            </a:r>
            <a:r>
              <a:rPr sz="2000" b="1" spc="-705" dirty="0">
                <a:latin typeface="Arial"/>
                <a:cs typeface="Arial"/>
              </a:rPr>
              <a:t> </a:t>
            </a:r>
            <a:r>
              <a:rPr sz="2000" b="1" spc="280" dirty="0">
                <a:latin typeface="Arial"/>
                <a:cs typeface="Arial"/>
              </a:rPr>
              <a:t>можно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70" dirty="0">
                <a:latin typeface="Arial"/>
                <a:cs typeface="Arial"/>
              </a:rPr>
              <a:t>получить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45" dirty="0">
                <a:latin typeface="Arial"/>
                <a:cs typeface="Arial"/>
              </a:rPr>
              <a:t>посредством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20" dirty="0">
                <a:latin typeface="Arial"/>
                <a:cs typeface="Arial"/>
              </a:rPr>
              <a:t>Единого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240" dirty="0">
                <a:latin typeface="Arial"/>
                <a:cs typeface="Arial"/>
              </a:rPr>
              <a:t>контакт-центра</a:t>
            </a:r>
            <a:endParaRPr sz="2000" dirty="0">
              <a:latin typeface="Arial"/>
              <a:cs typeface="Arial"/>
            </a:endParaRPr>
          </a:p>
          <a:p>
            <a:pPr algn="ctr"/>
            <a:r>
              <a:rPr sz="2000" b="1" spc="125" dirty="0">
                <a:latin typeface="Arial"/>
                <a:cs typeface="Arial"/>
              </a:rPr>
              <a:t>по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35" dirty="0">
                <a:latin typeface="Arial"/>
                <a:cs typeface="Arial"/>
              </a:rPr>
              <a:t>вопросам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10" dirty="0">
                <a:latin typeface="Arial"/>
                <a:cs typeface="Arial"/>
              </a:rPr>
              <a:t>оказания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государственных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14" dirty="0" err="1">
                <a:latin typeface="Arial"/>
                <a:cs typeface="Arial"/>
              </a:rPr>
              <a:t>услуг</a:t>
            </a:r>
            <a:r>
              <a:rPr sz="2000" b="1" spc="114" dirty="0">
                <a:latin typeface="Arial"/>
                <a:cs typeface="Arial"/>
              </a:rPr>
              <a:t>.</a:t>
            </a:r>
            <a:endParaRPr lang="kk-KZ" sz="2000" dirty="0">
              <a:latin typeface="Arial"/>
              <a:cs typeface="Arial"/>
            </a:endParaRPr>
          </a:p>
          <a:p>
            <a:pPr algn="ctr"/>
            <a:endParaRPr lang="kk-KZ" sz="2000" b="1" spc="180" dirty="0">
              <a:latin typeface="Arial"/>
              <a:cs typeface="Arial"/>
            </a:endParaRPr>
          </a:p>
          <a:p>
            <a:pPr algn="ctr"/>
            <a:r>
              <a:rPr sz="2000" b="1" spc="180" dirty="0" err="1">
                <a:latin typeface="Arial"/>
                <a:cs typeface="Arial"/>
              </a:rPr>
              <a:t>Жалоба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услугополучателя,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поступившая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в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40" dirty="0">
                <a:latin typeface="Arial"/>
                <a:cs typeface="Arial"/>
              </a:rPr>
              <a:t>адрес </a:t>
            </a:r>
            <a:r>
              <a:rPr sz="2000" b="1" spc="-705" dirty="0">
                <a:latin typeface="Arial"/>
                <a:cs typeface="Arial"/>
              </a:rPr>
              <a:t> </a:t>
            </a:r>
            <a:r>
              <a:rPr sz="2000" b="1" spc="160" dirty="0">
                <a:latin typeface="Arial"/>
                <a:cs typeface="Arial"/>
              </a:rPr>
              <a:t>уполномоченного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органа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25" dirty="0">
                <a:latin typeface="Arial"/>
                <a:cs typeface="Arial"/>
              </a:rPr>
              <a:t>по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50" dirty="0">
                <a:latin typeface="Arial"/>
                <a:cs typeface="Arial"/>
              </a:rPr>
              <a:t>оценке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320" dirty="0">
                <a:latin typeface="Arial"/>
                <a:cs typeface="Arial"/>
              </a:rPr>
              <a:t>и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95" dirty="0">
                <a:latin typeface="Arial"/>
                <a:cs typeface="Arial"/>
              </a:rPr>
              <a:t>контролю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за</a:t>
            </a:r>
            <a:endParaRPr sz="2000" dirty="0">
              <a:latin typeface="Arial"/>
              <a:cs typeface="Arial"/>
            </a:endParaRPr>
          </a:p>
          <a:p>
            <a:pPr algn="ctr"/>
            <a:r>
              <a:rPr sz="2000" b="1" spc="220" dirty="0">
                <a:latin typeface="Arial"/>
                <a:cs typeface="Arial"/>
              </a:rPr>
              <a:t>качеством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210" dirty="0">
                <a:latin typeface="Arial"/>
                <a:cs typeface="Arial"/>
              </a:rPr>
              <a:t>оказания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50" dirty="0">
                <a:latin typeface="Arial"/>
                <a:cs typeface="Arial"/>
              </a:rPr>
              <a:t>государственных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25" dirty="0">
                <a:latin typeface="Arial"/>
                <a:cs typeface="Arial"/>
              </a:rPr>
              <a:t>услуг,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70" dirty="0">
                <a:latin typeface="Arial"/>
                <a:cs typeface="Arial"/>
              </a:rPr>
              <a:t>подлежит</a:t>
            </a:r>
            <a:endParaRPr sz="2000" dirty="0">
              <a:latin typeface="Arial"/>
              <a:cs typeface="Arial"/>
            </a:endParaRPr>
          </a:p>
          <a:p>
            <a:pPr marR="21592" indent="-3008846" algn="ctr"/>
            <a:r>
              <a:rPr sz="2000" b="1" spc="155" dirty="0">
                <a:latin typeface="Arial"/>
                <a:cs typeface="Arial"/>
              </a:rPr>
              <a:t>рассмотрению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в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225" dirty="0">
                <a:latin typeface="Arial"/>
                <a:cs typeface="Arial"/>
              </a:rPr>
              <a:t>течение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95" dirty="0">
                <a:latin typeface="Arial"/>
                <a:cs typeface="Arial"/>
              </a:rPr>
              <a:t>15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210" dirty="0">
                <a:latin typeface="Arial"/>
                <a:cs typeface="Arial"/>
              </a:rPr>
              <a:t>(пятнадцати)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рабочих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229" dirty="0" err="1">
                <a:latin typeface="Arial"/>
                <a:cs typeface="Arial"/>
              </a:rPr>
              <a:t>дней</a:t>
            </a:r>
            <a:r>
              <a:rPr sz="2000" b="1" spc="229" dirty="0">
                <a:latin typeface="Arial"/>
                <a:cs typeface="Arial"/>
              </a:rPr>
              <a:t> </a:t>
            </a:r>
            <a:r>
              <a:rPr sz="2000" b="1" spc="-710" dirty="0">
                <a:latin typeface="Arial"/>
                <a:cs typeface="Arial"/>
              </a:rPr>
              <a:t> </a:t>
            </a:r>
            <a:r>
              <a:rPr sz="2000" b="1" spc="30" dirty="0" err="1">
                <a:latin typeface="Arial"/>
                <a:cs typeface="Arial"/>
              </a:rPr>
              <a:t>со</a:t>
            </a:r>
            <a:r>
              <a:rPr lang="kk-KZ" sz="2000" b="1" spc="-45" dirty="0">
                <a:latin typeface="Arial"/>
                <a:cs typeface="Arial"/>
              </a:rPr>
              <a:t> </a:t>
            </a:r>
            <a:r>
              <a:rPr sz="2000" b="1" spc="170" dirty="0" err="1">
                <a:latin typeface="Arial"/>
                <a:cs typeface="Arial"/>
              </a:rPr>
              <a:t>дня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ее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204" dirty="0" err="1">
                <a:latin typeface="Arial"/>
                <a:cs typeface="Arial"/>
              </a:rPr>
              <a:t>регистрации</a:t>
            </a:r>
            <a:r>
              <a:rPr sz="2000" b="1" spc="204" dirty="0">
                <a:latin typeface="Arial"/>
                <a:cs typeface="Arial"/>
              </a:rPr>
              <a:t>.</a:t>
            </a:r>
            <a:endParaRPr lang="kk-KZ" sz="2000" dirty="0">
              <a:latin typeface="Arial"/>
              <a:cs typeface="Arial"/>
            </a:endParaRPr>
          </a:p>
          <a:p>
            <a:pPr marR="21592" indent="-3008846" algn="ctr"/>
            <a:endParaRPr lang="kk-KZ" sz="2000" b="1" spc="-100" dirty="0">
              <a:latin typeface="Arial"/>
              <a:cs typeface="Arial"/>
            </a:endParaRPr>
          </a:p>
          <a:p>
            <a:pPr marR="21592" indent="-3008846" algn="ctr"/>
            <a:r>
              <a:rPr sz="2000" b="1" spc="-100" dirty="0">
                <a:latin typeface="Arial"/>
                <a:cs typeface="Arial"/>
              </a:rPr>
              <a:t>В </a:t>
            </a:r>
            <a:r>
              <a:rPr sz="2000" b="1" spc="150" dirty="0">
                <a:latin typeface="Arial"/>
                <a:cs typeface="Arial"/>
              </a:rPr>
              <a:t>случае </a:t>
            </a:r>
            <a:r>
              <a:rPr sz="2000" b="1" spc="135" dirty="0">
                <a:latin typeface="Arial"/>
                <a:cs typeface="Arial"/>
              </a:rPr>
              <a:t>несогласия </a:t>
            </a:r>
            <a:r>
              <a:rPr sz="2000" b="1" spc="-25" dirty="0">
                <a:latin typeface="Arial"/>
                <a:cs typeface="Arial"/>
              </a:rPr>
              <a:t>с </a:t>
            </a:r>
            <a:r>
              <a:rPr sz="2000" b="1" spc="175" dirty="0">
                <a:latin typeface="Arial"/>
                <a:cs typeface="Arial"/>
              </a:rPr>
              <a:t>результатом </a:t>
            </a:r>
            <a:r>
              <a:rPr sz="2000" b="1" spc="210" dirty="0">
                <a:latin typeface="Arial"/>
                <a:cs typeface="Arial"/>
              </a:rPr>
              <a:t>оказания </a:t>
            </a:r>
            <a:r>
              <a:rPr sz="2000" b="1" spc="215" dirty="0">
                <a:latin typeface="Arial"/>
                <a:cs typeface="Arial"/>
              </a:rPr>
              <a:t> </a:t>
            </a:r>
            <a:r>
              <a:rPr sz="2000" b="1" spc="155" dirty="0">
                <a:latin typeface="Arial"/>
                <a:cs typeface="Arial"/>
              </a:rPr>
              <a:t>государственной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услуги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25" dirty="0">
                <a:latin typeface="Arial"/>
                <a:cs typeface="Arial"/>
              </a:rPr>
              <a:t>по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80" dirty="0">
                <a:latin typeface="Arial"/>
                <a:cs typeface="Arial"/>
              </a:rPr>
              <a:t>постановке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на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40" dirty="0">
                <a:latin typeface="Arial"/>
                <a:cs typeface="Arial"/>
              </a:rPr>
              <a:t>очередь</a:t>
            </a:r>
            <a:endParaRPr sz="2000" dirty="0">
              <a:latin typeface="Arial"/>
              <a:cs typeface="Arial"/>
            </a:endParaRPr>
          </a:p>
          <a:p>
            <a:pPr algn="ctr"/>
            <a:r>
              <a:rPr sz="2000" b="1" spc="145" dirty="0">
                <a:latin typeface="Arial"/>
                <a:cs typeface="Arial"/>
              </a:rPr>
              <a:t>услугополучатель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обращается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в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25" dirty="0">
                <a:latin typeface="Arial"/>
                <a:cs typeface="Arial"/>
              </a:rPr>
              <a:t>суд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в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165" dirty="0">
                <a:latin typeface="Arial"/>
                <a:cs typeface="Arial"/>
              </a:rPr>
              <a:t>установленном</a:t>
            </a:r>
            <a:endParaRPr sz="2000" dirty="0">
              <a:latin typeface="Arial"/>
              <a:cs typeface="Arial"/>
            </a:endParaRPr>
          </a:p>
          <a:p>
            <a:pPr algn="ctr"/>
            <a:r>
              <a:rPr sz="2000" b="1" spc="180" dirty="0">
                <a:latin typeface="Arial"/>
                <a:cs typeface="Arial"/>
              </a:rPr>
              <a:t>законодательством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75" dirty="0">
                <a:latin typeface="Arial"/>
                <a:cs typeface="Arial"/>
              </a:rPr>
              <a:t>Республики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185" dirty="0">
                <a:latin typeface="Arial"/>
                <a:cs typeface="Arial"/>
              </a:rPr>
              <a:t>Казахстан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170" dirty="0">
                <a:latin typeface="Arial"/>
                <a:cs typeface="Arial"/>
              </a:rPr>
              <a:t>порядке.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570477-87BB-4ECF-B717-F8E9AD603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13849225"/>
            <a:ext cx="6172200" cy="41987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1654</Words>
  <Application>Microsoft Office PowerPoint</Application>
  <PresentationFormat>Произвольный</PresentationFormat>
  <Paragraphs>135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Playful Baby Shower Mobile Video</dc:title>
  <dc:creator>Аксения Чакилева (ОО Степногорск)</dc:creator>
  <cp:keywords>DAFsRezw2jU,BAFbwxwJLz4</cp:keywords>
  <cp:lastModifiedBy>pc</cp:lastModifiedBy>
  <cp:revision>5</cp:revision>
  <dcterms:created xsi:type="dcterms:W3CDTF">2023-10-26T13:22:41Z</dcterms:created>
  <dcterms:modified xsi:type="dcterms:W3CDTF">2023-10-26T14:03:17Z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2023-10-26T00:00:00Z</vt:filetime>
  </property>
  <property fmtid="{D5CDD505-2E9C-101B-9397-08002B2CF9AE}" pid="3" name="Creator">
    <vt:lpwstr>Canva</vt:lpwstr>
  </property>
  <property fmtid="{D5CDD505-2E9C-101B-9397-08002B2CF9AE}" pid="4" name="LastSaved">
    <vt:filetime>2023-10-26T00:00:00Z</vt:filetime>
  </property>
</Properties>
</file>