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2" r:id="rId1"/>
  </p:sldMasterIdLst>
  <p:sldIdLst>
    <p:sldId id="256" r:id="rId2"/>
    <p:sldId id="257" r:id="rId3"/>
    <p:sldId id="262" r:id="rId4"/>
    <p:sldId id="259" r:id="rId5"/>
    <p:sldId id="260" r:id="rId6"/>
    <p:sldId id="261" r:id="rId7"/>
  </p:sldIdLst>
  <p:sldSz cx="8953500" cy="7505700"/>
  <p:notesSz cx="8953500" cy="75057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F3F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13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BD82F-6DBA-47D6-992D-6F28B43BA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9188" y="1228364"/>
            <a:ext cx="6715125" cy="2613096"/>
          </a:xfrm>
        </p:spPr>
        <p:txBody>
          <a:bodyPr anchor="b"/>
          <a:lstStyle>
            <a:lvl1pPr algn="ctr">
              <a:defRPr sz="4406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8B977D-FAD9-4CF1-8FCB-DB3746179F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9188" y="3942230"/>
            <a:ext cx="6715125" cy="1812140"/>
          </a:xfrm>
        </p:spPr>
        <p:txBody>
          <a:bodyPr/>
          <a:lstStyle>
            <a:lvl1pPr marL="0" indent="0" algn="ctr">
              <a:buNone/>
              <a:defRPr sz="1763"/>
            </a:lvl1pPr>
            <a:lvl2pPr marL="335768" indent="0" algn="ctr">
              <a:buNone/>
              <a:defRPr sz="1469"/>
            </a:lvl2pPr>
            <a:lvl3pPr marL="671535" indent="0" algn="ctr">
              <a:buNone/>
              <a:defRPr sz="1322"/>
            </a:lvl3pPr>
            <a:lvl4pPr marL="1007303" indent="0" algn="ctr">
              <a:buNone/>
              <a:defRPr sz="1175"/>
            </a:lvl4pPr>
            <a:lvl5pPr marL="1343071" indent="0" algn="ctr">
              <a:buNone/>
              <a:defRPr sz="1175"/>
            </a:lvl5pPr>
            <a:lvl6pPr marL="1678838" indent="0" algn="ctr">
              <a:buNone/>
              <a:defRPr sz="1175"/>
            </a:lvl6pPr>
            <a:lvl7pPr marL="2014606" indent="0" algn="ctr">
              <a:buNone/>
              <a:defRPr sz="1175"/>
            </a:lvl7pPr>
            <a:lvl8pPr marL="2350374" indent="0" algn="ctr">
              <a:buNone/>
              <a:defRPr sz="1175"/>
            </a:lvl8pPr>
            <a:lvl9pPr marL="2686141" indent="0" algn="ctr">
              <a:buNone/>
              <a:defRPr sz="1175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5EAF65-83EB-4015-BE23-22B407C06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C03F5B-8139-4CD7-B3E7-CC738BE31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D1EE78-E054-41AE-B424-217D357CF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197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87742-D788-4DF3-9C72-8EA29F6B5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566512-50ED-4109-95F2-A41940C4B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4F43B0-9975-45CF-B8E8-838BF1DF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3341CA-14EF-4F97-8C44-11BE07C8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84A035-BB4B-4440-BC58-3C2BB3CE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1262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00239-4174-4D27-971E-1DA882E9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90" y="1871214"/>
            <a:ext cx="7722394" cy="3122162"/>
          </a:xfrm>
        </p:spPr>
        <p:txBody>
          <a:bodyPr anchor="b"/>
          <a:lstStyle>
            <a:lvl1pPr>
              <a:defRPr sz="4406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7A5859-0505-42E3-87DA-EF8C546EB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890" y="5022913"/>
            <a:ext cx="7722394" cy="1641871"/>
          </a:xfrm>
        </p:spPr>
        <p:txBody>
          <a:bodyPr/>
          <a:lstStyle>
            <a:lvl1pPr marL="0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1pPr>
            <a:lvl2pPr marL="335768" indent="0">
              <a:buNone/>
              <a:defRPr sz="1469">
                <a:solidFill>
                  <a:schemeClr val="tx1">
                    <a:tint val="75000"/>
                  </a:schemeClr>
                </a:solidFill>
              </a:defRPr>
            </a:lvl2pPr>
            <a:lvl3pPr marL="671535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3pPr>
            <a:lvl4pPr marL="1007303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4pPr>
            <a:lvl5pPr marL="1343071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5pPr>
            <a:lvl6pPr marL="1678838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6pPr>
            <a:lvl7pPr marL="2014606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7pPr>
            <a:lvl8pPr marL="2350374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8pPr>
            <a:lvl9pPr marL="2686141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6D1C90-27C7-4653-9811-7DD28AE1E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E83EB0-DEA0-4168-85D9-16F7ED62E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796B9C-93F2-49E5-BF5F-995E95520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488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C0421-E4B3-46A0-9F3C-986C331E6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36BDD9-BB27-4154-BEDE-FC5B154DD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553" y="1998045"/>
            <a:ext cx="3805238" cy="47622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F21C0F-061A-457C-81B5-ACBE54DBF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2709" y="1998045"/>
            <a:ext cx="3805238" cy="47622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261BED-BCCD-4032-AC82-2FA04B80B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FCE056-6BB5-4B34-A442-B7A2D9515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7B3E4C-7DF2-4402-9983-6AFDD427D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14834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87182-4B7E-4114-9E81-E03958A24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19" y="399610"/>
            <a:ext cx="7722394" cy="14507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BBBDD6-89D4-4271-A9F8-E0D678D65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720" y="1839939"/>
            <a:ext cx="3787750" cy="901726"/>
          </a:xfrm>
        </p:spPr>
        <p:txBody>
          <a:bodyPr anchor="b"/>
          <a:lstStyle>
            <a:lvl1pPr marL="0" indent="0">
              <a:buNone/>
              <a:defRPr sz="1763" b="1"/>
            </a:lvl1pPr>
            <a:lvl2pPr marL="335768" indent="0">
              <a:buNone/>
              <a:defRPr sz="1469" b="1"/>
            </a:lvl2pPr>
            <a:lvl3pPr marL="671535" indent="0">
              <a:buNone/>
              <a:defRPr sz="1322" b="1"/>
            </a:lvl3pPr>
            <a:lvl4pPr marL="1007303" indent="0">
              <a:buNone/>
              <a:defRPr sz="1175" b="1"/>
            </a:lvl4pPr>
            <a:lvl5pPr marL="1343071" indent="0">
              <a:buNone/>
              <a:defRPr sz="1175" b="1"/>
            </a:lvl5pPr>
            <a:lvl6pPr marL="1678838" indent="0">
              <a:buNone/>
              <a:defRPr sz="1175" b="1"/>
            </a:lvl6pPr>
            <a:lvl7pPr marL="2014606" indent="0">
              <a:buNone/>
              <a:defRPr sz="1175" b="1"/>
            </a:lvl7pPr>
            <a:lvl8pPr marL="2350374" indent="0">
              <a:buNone/>
              <a:defRPr sz="1175" b="1"/>
            </a:lvl8pPr>
            <a:lvl9pPr marL="2686141" indent="0">
              <a:buNone/>
              <a:defRPr sz="117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44DA66-4987-4B3A-94FE-0F098DDBB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720" y="2741665"/>
            <a:ext cx="3787750" cy="40325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1674A9-55B5-4641-8EBA-8F889F670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32709" y="1839939"/>
            <a:ext cx="3806404" cy="901726"/>
          </a:xfrm>
        </p:spPr>
        <p:txBody>
          <a:bodyPr anchor="b"/>
          <a:lstStyle>
            <a:lvl1pPr marL="0" indent="0">
              <a:buNone/>
              <a:defRPr sz="1763" b="1"/>
            </a:lvl1pPr>
            <a:lvl2pPr marL="335768" indent="0">
              <a:buNone/>
              <a:defRPr sz="1469" b="1"/>
            </a:lvl2pPr>
            <a:lvl3pPr marL="671535" indent="0">
              <a:buNone/>
              <a:defRPr sz="1322" b="1"/>
            </a:lvl3pPr>
            <a:lvl4pPr marL="1007303" indent="0">
              <a:buNone/>
              <a:defRPr sz="1175" b="1"/>
            </a:lvl4pPr>
            <a:lvl5pPr marL="1343071" indent="0">
              <a:buNone/>
              <a:defRPr sz="1175" b="1"/>
            </a:lvl5pPr>
            <a:lvl6pPr marL="1678838" indent="0">
              <a:buNone/>
              <a:defRPr sz="1175" b="1"/>
            </a:lvl6pPr>
            <a:lvl7pPr marL="2014606" indent="0">
              <a:buNone/>
              <a:defRPr sz="1175" b="1"/>
            </a:lvl7pPr>
            <a:lvl8pPr marL="2350374" indent="0">
              <a:buNone/>
              <a:defRPr sz="1175" b="1"/>
            </a:lvl8pPr>
            <a:lvl9pPr marL="2686141" indent="0">
              <a:buNone/>
              <a:defRPr sz="117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CC2727-6702-420B-9B10-59A517CE33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32709" y="2741665"/>
            <a:ext cx="3806404" cy="40325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B5854C3-6AD1-4A6C-B8A1-3D809D5E9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40650B-D783-4161-AF90-82DD02E6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AF01BBD-0ABE-495C-8740-A6CA8CD5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25465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43585-52E1-4F06-A6AA-803842DB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6139D5-9848-43C1-99AE-E32D6A47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891943-E46F-445C-918E-2A759A00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A45E3-753A-4EC2-BD87-8D4717A8C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5071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CBA2B9-98FF-4ACA-B143-39C6C747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8DA1D7-4E3E-4618-92ED-1AC384B7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5A81B7-4992-4487-9710-E590758DF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43471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F45A9-5E58-4DAA-BA0A-CAB59F19E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19" y="500380"/>
            <a:ext cx="2887737" cy="1751330"/>
          </a:xfrm>
        </p:spPr>
        <p:txBody>
          <a:bodyPr anchor="b"/>
          <a:lstStyle>
            <a:lvl1pPr>
              <a:defRPr sz="235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B659FD-DA76-44A2-9121-362D4F22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6404" y="1080682"/>
            <a:ext cx="4532709" cy="5333912"/>
          </a:xfrm>
        </p:spPr>
        <p:txBody>
          <a:bodyPr/>
          <a:lstStyle>
            <a:lvl1pPr>
              <a:defRPr sz="2350"/>
            </a:lvl1pPr>
            <a:lvl2pPr>
              <a:defRPr sz="2056"/>
            </a:lvl2pPr>
            <a:lvl3pPr>
              <a:defRPr sz="1763"/>
            </a:lvl3pPr>
            <a:lvl4pPr>
              <a:defRPr sz="1469"/>
            </a:lvl4pPr>
            <a:lvl5pPr>
              <a:defRPr sz="1469"/>
            </a:lvl5pPr>
            <a:lvl6pPr>
              <a:defRPr sz="1469"/>
            </a:lvl6pPr>
            <a:lvl7pPr>
              <a:defRPr sz="1469"/>
            </a:lvl7pPr>
            <a:lvl8pPr>
              <a:defRPr sz="1469"/>
            </a:lvl8pPr>
            <a:lvl9pPr>
              <a:defRPr sz="146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CEAEA1-5348-4D54-8146-C841EC6CE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6719" y="2251710"/>
            <a:ext cx="2887737" cy="4171571"/>
          </a:xfrm>
        </p:spPr>
        <p:txBody>
          <a:bodyPr/>
          <a:lstStyle>
            <a:lvl1pPr marL="0" indent="0">
              <a:buNone/>
              <a:defRPr sz="1175"/>
            </a:lvl1pPr>
            <a:lvl2pPr marL="335768" indent="0">
              <a:buNone/>
              <a:defRPr sz="1028"/>
            </a:lvl2pPr>
            <a:lvl3pPr marL="671535" indent="0">
              <a:buNone/>
              <a:defRPr sz="881"/>
            </a:lvl3pPr>
            <a:lvl4pPr marL="1007303" indent="0">
              <a:buNone/>
              <a:defRPr sz="734"/>
            </a:lvl4pPr>
            <a:lvl5pPr marL="1343071" indent="0">
              <a:buNone/>
              <a:defRPr sz="734"/>
            </a:lvl5pPr>
            <a:lvl6pPr marL="1678838" indent="0">
              <a:buNone/>
              <a:defRPr sz="734"/>
            </a:lvl6pPr>
            <a:lvl7pPr marL="2014606" indent="0">
              <a:buNone/>
              <a:defRPr sz="734"/>
            </a:lvl7pPr>
            <a:lvl8pPr marL="2350374" indent="0">
              <a:buNone/>
              <a:defRPr sz="734"/>
            </a:lvl8pPr>
            <a:lvl9pPr marL="2686141" indent="0">
              <a:buNone/>
              <a:defRPr sz="73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1C7926-43B5-4265-B21B-C6681501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7A172-CDD0-4139-A9E8-1D0FF99E6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83784C-1D62-4146-AA85-BEA2DBCB5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48862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70593-19B5-4536-AA1F-65ABE9E11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19" y="500380"/>
            <a:ext cx="2887737" cy="1751330"/>
          </a:xfrm>
        </p:spPr>
        <p:txBody>
          <a:bodyPr anchor="b"/>
          <a:lstStyle>
            <a:lvl1pPr>
              <a:defRPr sz="235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F145067-2B49-4627-A3EF-D7AE67642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06404" y="1080682"/>
            <a:ext cx="4532709" cy="5333912"/>
          </a:xfrm>
        </p:spPr>
        <p:txBody>
          <a:bodyPr/>
          <a:lstStyle>
            <a:lvl1pPr marL="0" indent="0">
              <a:buNone/>
              <a:defRPr sz="2350"/>
            </a:lvl1pPr>
            <a:lvl2pPr marL="335768" indent="0">
              <a:buNone/>
              <a:defRPr sz="2056"/>
            </a:lvl2pPr>
            <a:lvl3pPr marL="671535" indent="0">
              <a:buNone/>
              <a:defRPr sz="1763"/>
            </a:lvl3pPr>
            <a:lvl4pPr marL="1007303" indent="0">
              <a:buNone/>
              <a:defRPr sz="1469"/>
            </a:lvl4pPr>
            <a:lvl5pPr marL="1343071" indent="0">
              <a:buNone/>
              <a:defRPr sz="1469"/>
            </a:lvl5pPr>
            <a:lvl6pPr marL="1678838" indent="0">
              <a:buNone/>
              <a:defRPr sz="1469"/>
            </a:lvl6pPr>
            <a:lvl7pPr marL="2014606" indent="0">
              <a:buNone/>
              <a:defRPr sz="1469"/>
            </a:lvl7pPr>
            <a:lvl8pPr marL="2350374" indent="0">
              <a:buNone/>
              <a:defRPr sz="1469"/>
            </a:lvl8pPr>
            <a:lvl9pPr marL="2686141" indent="0">
              <a:buNone/>
              <a:defRPr sz="1469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9EBA71-91D0-48E6-A4FF-03829C343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6719" y="2251710"/>
            <a:ext cx="2887737" cy="4171571"/>
          </a:xfrm>
        </p:spPr>
        <p:txBody>
          <a:bodyPr/>
          <a:lstStyle>
            <a:lvl1pPr marL="0" indent="0">
              <a:buNone/>
              <a:defRPr sz="1175"/>
            </a:lvl1pPr>
            <a:lvl2pPr marL="335768" indent="0">
              <a:buNone/>
              <a:defRPr sz="1028"/>
            </a:lvl2pPr>
            <a:lvl3pPr marL="671535" indent="0">
              <a:buNone/>
              <a:defRPr sz="881"/>
            </a:lvl3pPr>
            <a:lvl4pPr marL="1007303" indent="0">
              <a:buNone/>
              <a:defRPr sz="734"/>
            </a:lvl4pPr>
            <a:lvl5pPr marL="1343071" indent="0">
              <a:buNone/>
              <a:defRPr sz="734"/>
            </a:lvl5pPr>
            <a:lvl6pPr marL="1678838" indent="0">
              <a:buNone/>
              <a:defRPr sz="734"/>
            </a:lvl6pPr>
            <a:lvl7pPr marL="2014606" indent="0">
              <a:buNone/>
              <a:defRPr sz="734"/>
            </a:lvl7pPr>
            <a:lvl8pPr marL="2350374" indent="0">
              <a:buNone/>
              <a:defRPr sz="734"/>
            </a:lvl8pPr>
            <a:lvl9pPr marL="2686141" indent="0">
              <a:buNone/>
              <a:defRPr sz="73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736313-E69D-4D62-B1E7-55441F045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0AC6FF-1207-4265-97B7-78BC14EA5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1FC082-79E1-4E9D-A070-BE94D5E42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4460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06CF3-4560-4E17-AA61-FD7452173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95882A-3587-44C1-AD42-B4DD4DBBFB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E87A95-C20D-426D-83F8-2F14F0AE9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86544A-225F-4169-BDD5-55ED60D2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ED473-9EE8-4F66-AFA7-22301561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5088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D7897C-B658-4828-9270-3FDFFFAC6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7349" y="399609"/>
            <a:ext cx="1930598" cy="636073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A16B1C-EE4E-469C-BA47-40FF9ED99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5553" y="399609"/>
            <a:ext cx="5679877" cy="63607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983B5B-B634-48B8-AE18-A2AC1CC8E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2A442D-700D-46B0-A22C-4E09965D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F8557E-343A-4B7B-B86F-7327EF52D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26886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251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77C7A9-C5E5-440F-BBC9-8BF4CE91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553" y="399610"/>
            <a:ext cx="7722394" cy="1450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F96095-775D-455A-8C77-7B87FA9CD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553" y="1998045"/>
            <a:ext cx="7722394" cy="4762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48E8EA-FEC0-4F61-AEE9-69FF4B701E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5553" y="6956673"/>
            <a:ext cx="2014538" cy="399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C77FC0-EC41-40B9-9A80-87D379B4C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5847" y="6956673"/>
            <a:ext cx="3021806" cy="399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0393A6-56B9-4693-BB75-A1C1205E3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3409" y="6956673"/>
            <a:ext cx="2014538" cy="3996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125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671535" rtl="0" eaLnBrk="1" latinLnBrk="0" hangingPunct="1">
        <a:lnSpc>
          <a:spcPct val="90000"/>
        </a:lnSpc>
        <a:spcBef>
          <a:spcPct val="0"/>
        </a:spcBef>
        <a:buNone/>
        <a:defRPr sz="32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884" indent="-167884" algn="l" defTabSz="671535" rtl="0" eaLnBrk="1" latinLnBrk="0" hangingPunct="1">
        <a:lnSpc>
          <a:spcPct val="90000"/>
        </a:lnSpc>
        <a:spcBef>
          <a:spcPts val="734"/>
        </a:spcBef>
        <a:buFont typeface="Arial" panose="020B0604020202020204" pitchFamily="34" charset="0"/>
        <a:buChar char="•"/>
        <a:defRPr sz="2056" kern="1200">
          <a:solidFill>
            <a:schemeClr val="tx1"/>
          </a:solidFill>
          <a:latin typeface="+mn-lt"/>
          <a:ea typeface="+mn-ea"/>
          <a:cs typeface="+mn-cs"/>
        </a:defRPr>
      </a:lvl1pPr>
      <a:lvl2pPr marL="503652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39419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469" kern="1200">
          <a:solidFill>
            <a:schemeClr val="tx1"/>
          </a:solidFill>
          <a:latin typeface="+mn-lt"/>
          <a:ea typeface="+mn-ea"/>
          <a:cs typeface="+mn-cs"/>
        </a:defRPr>
      </a:lvl3pPr>
      <a:lvl4pPr marL="1175187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4pPr>
      <a:lvl5pPr marL="1510955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5pPr>
      <a:lvl6pPr marL="1846722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6pPr>
      <a:lvl7pPr marL="2182490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7pPr>
      <a:lvl8pPr marL="2518258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8pPr>
      <a:lvl9pPr marL="2854025" indent="-167884" algn="l" defTabSz="671535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1pPr>
      <a:lvl2pPr marL="335768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2pPr>
      <a:lvl3pPr marL="671535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3pPr>
      <a:lvl4pPr marL="1007303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4pPr>
      <a:lvl5pPr marL="1343071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5pPr>
      <a:lvl6pPr marL="1678838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6pPr>
      <a:lvl7pPr marL="2014606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7pPr>
      <a:lvl8pPr marL="2350374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8pPr>
      <a:lvl9pPr marL="2686141" algn="l" defTabSz="671535" rtl="0" eaLnBrk="1" latinLnBrk="0" hangingPunct="1">
        <a:defRPr sz="13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0" y="2339588"/>
            <a:ext cx="8953500" cy="113620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/>
            <a:r>
              <a:rPr sz="2400" b="1" spc="65" dirty="0">
                <a:latin typeface="Arial"/>
                <a:cs typeface="Arial"/>
              </a:rPr>
              <a:t>"Мектепке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дейінгі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ұйымдарға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70" dirty="0" err="1">
                <a:latin typeface="Arial"/>
                <a:cs typeface="Arial"/>
              </a:rPr>
              <a:t>жіберу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үшін</a:t>
            </a:r>
            <a:r>
              <a:rPr lang="kk-KZ" sz="2400" b="1" spc="-5" dirty="0">
                <a:latin typeface="Arial"/>
                <a:cs typeface="Arial"/>
              </a:rPr>
              <a:t> </a:t>
            </a:r>
            <a:r>
              <a:rPr sz="2400" b="1" spc="70" dirty="0" err="1">
                <a:latin typeface="Arial"/>
                <a:cs typeface="Arial"/>
              </a:rPr>
              <a:t>мектеп</a:t>
            </a:r>
            <a:r>
              <a:rPr sz="2400" b="1" spc="70" dirty="0">
                <a:latin typeface="Arial"/>
                <a:cs typeface="Arial"/>
              </a:rPr>
              <a:t> </a:t>
            </a:r>
            <a:endParaRPr lang="kk-KZ" sz="2400" b="1" spc="70" dirty="0">
              <a:latin typeface="Arial"/>
              <a:cs typeface="Arial"/>
            </a:endParaRPr>
          </a:p>
          <a:p>
            <a:pPr marL="12700" marR="5080" algn="ctr"/>
            <a:r>
              <a:rPr sz="2400" b="1" spc="55" dirty="0" err="1">
                <a:latin typeface="Arial"/>
                <a:cs typeface="Arial"/>
              </a:rPr>
              <a:t>жасына</a:t>
            </a:r>
            <a:r>
              <a:rPr sz="2400" b="1" spc="55" dirty="0">
                <a:latin typeface="Arial"/>
                <a:cs typeface="Arial"/>
              </a:rPr>
              <a:t> </a:t>
            </a:r>
            <a:r>
              <a:rPr sz="2400" b="1" spc="20" dirty="0">
                <a:latin typeface="Arial"/>
                <a:cs typeface="Arial"/>
              </a:rPr>
              <a:t>дейінгі </a:t>
            </a:r>
            <a:r>
              <a:rPr sz="2400" b="1" spc="155" dirty="0">
                <a:latin typeface="Arial"/>
                <a:cs typeface="Arial"/>
              </a:rPr>
              <a:t>(6 </a:t>
            </a:r>
            <a:r>
              <a:rPr sz="2400" b="1" spc="145" dirty="0">
                <a:latin typeface="Arial"/>
                <a:cs typeface="Arial"/>
              </a:rPr>
              <a:t>жасқа </a:t>
            </a:r>
            <a:r>
              <a:rPr sz="2400" b="1" spc="30" dirty="0">
                <a:latin typeface="Arial"/>
                <a:cs typeface="Arial"/>
              </a:rPr>
              <a:t>дейінгі) 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dirty="0" err="1">
                <a:latin typeface="Arial"/>
                <a:cs typeface="Arial"/>
              </a:rPr>
              <a:t>балаларды</a:t>
            </a:r>
            <a:r>
              <a:rPr sz="2400" b="1" dirty="0">
                <a:latin typeface="Arial"/>
                <a:cs typeface="Arial"/>
              </a:rPr>
              <a:t> </a:t>
            </a:r>
            <a:endParaRPr lang="kk-KZ" sz="2400" b="1" dirty="0">
              <a:latin typeface="Arial"/>
              <a:cs typeface="Arial"/>
            </a:endParaRPr>
          </a:p>
          <a:p>
            <a:pPr marL="12700" marR="5080" algn="ctr"/>
            <a:r>
              <a:rPr sz="2400" b="1" spc="100" dirty="0" err="1">
                <a:latin typeface="Arial"/>
                <a:cs typeface="Arial"/>
              </a:rPr>
              <a:t>кезекке</a:t>
            </a:r>
            <a:r>
              <a:rPr sz="2400" b="1" spc="100" dirty="0">
                <a:latin typeface="Arial"/>
                <a:cs typeface="Arial"/>
              </a:rPr>
              <a:t> </a:t>
            </a:r>
            <a:r>
              <a:rPr sz="2400" b="1" spc="30" dirty="0">
                <a:latin typeface="Arial"/>
                <a:cs typeface="Arial"/>
              </a:rPr>
              <a:t>қою" </a:t>
            </a:r>
            <a:r>
              <a:rPr sz="2400" b="1" spc="65" dirty="0">
                <a:latin typeface="Arial"/>
                <a:cs typeface="Arial"/>
              </a:rPr>
              <a:t>мемлекеттік </a:t>
            </a:r>
            <a:r>
              <a:rPr sz="2400" b="1" spc="70" dirty="0">
                <a:latin typeface="Arial"/>
                <a:cs typeface="Arial"/>
              </a:rPr>
              <a:t> </a:t>
            </a:r>
            <a:r>
              <a:rPr sz="2400" b="1" spc="85" dirty="0">
                <a:latin typeface="Arial"/>
                <a:cs typeface="Arial"/>
              </a:rPr>
              <a:t>қызмет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65" dirty="0">
                <a:latin typeface="Arial"/>
                <a:cs typeface="Arial"/>
              </a:rPr>
              <a:t>көрсету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spc="40" dirty="0">
                <a:latin typeface="Arial"/>
                <a:cs typeface="Arial"/>
              </a:rPr>
              <a:t>тәртібі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-1" y="3757309"/>
            <a:ext cx="8856223" cy="1136207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algn="ctr"/>
            <a:r>
              <a:rPr sz="2400" b="1" spc="40" dirty="0" err="1">
                <a:latin typeface="Arial"/>
                <a:cs typeface="Arial"/>
              </a:rPr>
              <a:t>Порядок</a:t>
            </a:r>
            <a:r>
              <a:rPr sz="2400" b="1" spc="40" dirty="0">
                <a:latin typeface="Arial"/>
                <a:cs typeface="Arial"/>
              </a:rPr>
              <a:t> </a:t>
            </a:r>
            <a:r>
              <a:rPr sz="2400" b="1" spc="25" dirty="0" err="1">
                <a:latin typeface="Arial"/>
                <a:cs typeface="Arial"/>
              </a:rPr>
              <a:t>оказания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25" dirty="0" err="1">
                <a:latin typeface="Arial"/>
                <a:cs typeface="Arial"/>
              </a:rPr>
              <a:t>государственной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spc="25" dirty="0" err="1">
                <a:latin typeface="Arial"/>
                <a:cs typeface="Arial"/>
              </a:rPr>
              <a:t>услуги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lang="ru-KZ" sz="2400" b="1" spc="20" dirty="0">
                <a:latin typeface="Arial"/>
                <a:cs typeface="Arial"/>
              </a:rPr>
              <a:t>"</a:t>
            </a:r>
            <a:r>
              <a:rPr sz="2400" b="1" spc="20" dirty="0" err="1">
                <a:latin typeface="Arial"/>
                <a:cs typeface="Arial"/>
              </a:rPr>
              <a:t>Постановка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5" dirty="0" err="1">
                <a:latin typeface="Arial"/>
                <a:cs typeface="Arial"/>
              </a:rPr>
              <a:t>на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25" dirty="0" err="1">
                <a:latin typeface="Arial"/>
                <a:cs typeface="Arial"/>
              </a:rPr>
              <a:t>очередь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60" dirty="0" err="1">
                <a:latin typeface="Arial"/>
                <a:cs typeface="Arial"/>
              </a:rPr>
              <a:t>детей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15" dirty="0" err="1">
                <a:latin typeface="Arial"/>
                <a:cs typeface="Arial"/>
              </a:rPr>
              <a:t>дошкольного</a:t>
            </a:r>
            <a:r>
              <a:rPr sz="2400" b="1" spc="15" dirty="0">
                <a:latin typeface="Arial"/>
                <a:cs typeface="Arial"/>
              </a:rPr>
              <a:t> </a:t>
            </a:r>
            <a:r>
              <a:rPr sz="2400" b="1" spc="-484" dirty="0">
                <a:latin typeface="Arial"/>
                <a:cs typeface="Arial"/>
              </a:rPr>
              <a:t> </a:t>
            </a:r>
            <a:r>
              <a:rPr sz="2400" b="1" spc="30" dirty="0" err="1">
                <a:latin typeface="Arial"/>
                <a:cs typeface="Arial"/>
              </a:rPr>
              <a:t>возраста</a:t>
            </a:r>
            <a:r>
              <a:rPr sz="2400" b="1" spc="30" dirty="0">
                <a:latin typeface="Arial"/>
                <a:cs typeface="Arial"/>
              </a:rPr>
              <a:t> </a:t>
            </a:r>
            <a:r>
              <a:rPr sz="2400" b="1" spc="65" dirty="0">
                <a:latin typeface="Arial"/>
                <a:cs typeface="Arial"/>
              </a:rPr>
              <a:t>(</a:t>
            </a:r>
            <a:r>
              <a:rPr sz="2400" b="1" spc="65" dirty="0" err="1">
                <a:latin typeface="Arial"/>
                <a:cs typeface="Arial"/>
              </a:rPr>
              <a:t>до</a:t>
            </a:r>
            <a:r>
              <a:rPr sz="2400" b="1" spc="65" dirty="0">
                <a:latin typeface="Arial"/>
                <a:cs typeface="Arial"/>
              </a:rPr>
              <a:t> </a:t>
            </a:r>
            <a:r>
              <a:rPr sz="2400" b="1" spc="185" dirty="0">
                <a:latin typeface="Arial"/>
                <a:cs typeface="Arial"/>
              </a:rPr>
              <a:t>6 </a:t>
            </a:r>
            <a:r>
              <a:rPr sz="2400" b="1" spc="65" dirty="0" err="1">
                <a:latin typeface="Arial"/>
                <a:cs typeface="Arial"/>
              </a:rPr>
              <a:t>лет</a:t>
            </a:r>
            <a:r>
              <a:rPr sz="2400" b="1" spc="65" dirty="0">
                <a:latin typeface="Arial"/>
                <a:cs typeface="Arial"/>
              </a:rPr>
              <a:t>) </a:t>
            </a:r>
            <a:r>
              <a:rPr sz="2400" b="1" spc="-5" dirty="0" err="1">
                <a:latin typeface="Arial"/>
                <a:cs typeface="Arial"/>
              </a:rPr>
              <a:t>для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5" dirty="0" err="1">
                <a:latin typeface="Arial"/>
                <a:cs typeface="Arial"/>
              </a:rPr>
              <a:t>направления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70" dirty="0">
                <a:latin typeface="Arial"/>
                <a:cs typeface="Arial"/>
              </a:rPr>
              <a:t>в 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spc="10" dirty="0" err="1">
                <a:latin typeface="Arial"/>
                <a:cs typeface="Arial"/>
              </a:rPr>
              <a:t>дошкольные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30" dirty="0" err="1">
                <a:latin typeface="Arial"/>
                <a:cs typeface="Arial"/>
              </a:rPr>
              <a:t>организации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4592FB-2AF4-4E68-8225-CA4E08F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81750" y="5456543"/>
            <a:ext cx="2313306" cy="1982834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543B4DC5-15B4-4B37-86AD-37B7349F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9141" y="113343"/>
            <a:ext cx="2025872" cy="1982834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A577C0-A5C6-4706-BA58-95C197C6D6E4}"/>
              </a:ext>
            </a:extLst>
          </p:cNvPr>
          <p:cNvSpPr txBox="1"/>
          <p:nvPr/>
        </p:nvSpPr>
        <p:spPr>
          <a:xfrm>
            <a:off x="2275013" y="301959"/>
            <a:ext cx="65812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«Ақмола облысы білім басқармасының Степногорск қаласы бойынша білім бөлімінің жанындағы Степногорск қаласының «Балауса» бөбекжайы» мемлекеттік коммуналдық қазыналық кәсіпорны</a:t>
            </a:r>
            <a:endParaRPr lang="ru-KZ" sz="12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KZ" sz="12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Государственное коммунальное казенное предприятие </a:t>
            </a:r>
            <a:r>
              <a:rPr lang="ru-RU" sz="12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kk-KZ" sz="1200" b="1" dirty="0">
                <a:solidFill>
                  <a:srgbClr val="0D0F3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Ясли-сад «Балауса» города Степногорск при отделе образования по городу Степногорск управления образования Акмолинской области» </a:t>
            </a:r>
            <a:endParaRPr lang="ru-KZ" sz="1200" dirty="0">
              <a:solidFill>
                <a:srgbClr val="0D0F3F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8277" y="323850"/>
            <a:ext cx="8576945" cy="2020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16510" algn="ctr"/>
            <a:r>
              <a:rPr sz="1450" b="1" spc="100" dirty="0">
                <a:latin typeface="Arial"/>
                <a:cs typeface="Arial"/>
              </a:rPr>
              <a:t>Кезекке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85" dirty="0">
                <a:latin typeface="Arial"/>
                <a:cs typeface="Arial"/>
              </a:rPr>
              <a:t>қою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45" dirty="0">
                <a:latin typeface="Arial"/>
                <a:cs typeface="Arial"/>
              </a:rPr>
              <a:t>жөніндегі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65" dirty="0">
                <a:latin typeface="Arial"/>
                <a:cs typeface="Arial"/>
              </a:rPr>
              <a:t>мемлекеттік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75" dirty="0">
                <a:latin typeface="Arial"/>
                <a:cs typeface="Arial"/>
              </a:rPr>
              <a:t>қызметті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15" dirty="0">
                <a:latin typeface="Arial"/>
                <a:cs typeface="Arial"/>
              </a:rPr>
              <a:t>алу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" dirty="0">
                <a:latin typeface="Arial"/>
                <a:cs typeface="Arial"/>
              </a:rPr>
              <a:t>үшін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30" dirty="0">
                <a:latin typeface="Arial"/>
                <a:cs typeface="Arial"/>
              </a:rPr>
              <a:t>(бұдан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0" dirty="0">
                <a:latin typeface="Arial"/>
                <a:cs typeface="Arial"/>
              </a:rPr>
              <a:t>әрі-көрсетілетін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75" dirty="0">
                <a:latin typeface="Arial"/>
                <a:cs typeface="Arial"/>
              </a:rPr>
              <a:t>қызметті </a:t>
            </a:r>
            <a:r>
              <a:rPr sz="1450" b="1" spc="80" dirty="0">
                <a:latin typeface="Arial"/>
                <a:cs typeface="Arial"/>
              </a:rPr>
              <a:t> </a:t>
            </a:r>
            <a:r>
              <a:rPr sz="1450" b="1" spc="10" dirty="0">
                <a:latin typeface="Arial"/>
                <a:cs typeface="Arial"/>
              </a:rPr>
              <a:t>алушы </a:t>
            </a:r>
            <a:r>
              <a:rPr sz="1450" b="1" spc="40" dirty="0">
                <a:latin typeface="Arial"/>
                <a:cs typeface="Arial"/>
              </a:rPr>
              <a:t>көрсетілетін </a:t>
            </a:r>
            <a:r>
              <a:rPr sz="1450" b="1" spc="75" dirty="0">
                <a:latin typeface="Arial"/>
                <a:cs typeface="Arial"/>
              </a:rPr>
              <a:t>қызметті </a:t>
            </a:r>
            <a:r>
              <a:rPr sz="1450" b="1" spc="35" dirty="0">
                <a:latin typeface="Arial"/>
                <a:cs typeface="Arial"/>
              </a:rPr>
              <a:t>берушінің </a:t>
            </a:r>
            <a:r>
              <a:rPr sz="1450" b="1" spc="65" dirty="0">
                <a:latin typeface="Arial"/>
                <a:cs typeface="Arial"/>
              </a:rPr>
              <a:t>кеңсесіне </a:t>
            </a:r>
            <a:r>
              <a:rPr sz="1450" b="1" spc="30" dirty="0">
                <a:latin typeface="Arial"/>
                <a:cs typeface="Arial"/>
              </a:rPr>
              <a:t>не </a:t>
            </a:r>
            <a:r>
              <a:rPr sz="1450" b="1" spc="40" dirty="0">
                <a:latin typeface="Arial"/>
                <a:cs typeface="Arial"/>
              </a:rPr>
              <a:t>"Азаматтарға </a:t>
            </a:r>
            <a:r>
              <a:rPr sz="1450" b="1" spc="20" dirty="0">
                <a:latin typeface="Arial"/>
                <a:cs typeface="Arial"/>
              </a:rPr>
              <a:t>арналған </a:t>
            </a:r>
            <a:r>
              <a:rPr sz="1450" b="1" spc="55" dirty="0">
                <a:latin typeface="Arial"/>
                <a:cs typeface="Arial"/>
              </a:rPr>
              <a:t>үкімет </a:t>
            </a:r>
            <a:r>
              <a:rPr sz="1450" b="1" spc="60" dirty="0">
                <a:latin typeface="Arial"/>
                <a:cs typeface="Arial"/>
              </a:rPr>
              <a:t> </a:t>
            </a:r>
            <a:r>
              <a:rPr sz="1450" b="1" spc="50" dirty="0">
                <a:latin typeface="Arial"/>
                <a:cs typeface="Arial"/>
              </a:rPr>
              <a:t>"мемлекеттік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25" dirty="0">
                <a:latin typeface="Arial"/>
                <a:cs typeface="Arial"/>
              </a:rPr>
              <a:t>корпорациясы"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110" dirty="0">
                <a:latin typeface="Arial"/>
                <a:cs typeface="Arial"/>
              </a:rPr>
              <a:t>КЕАҚ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35" dirty="0">
                <a:latin typeface="Arial"/>
                <a:cs typeface="Arial"/>
              </a:rPr>
              <a:t>арқылы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95" dirty="0">
                <a:latin typeface="Arial"/>
                <a:cs typeface="Arial"/>
              </a:rPr>
              <a:t>және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65" dirty="0">
                <a:latin typeface="Arial"/>
                <a:cs typeface="Arial"/>
              </a:rPr>
              <a:t>(немесе)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40" dirty="0">
                <a:latin typeface="Arial"/>
                <a:cs typeface="Arial"/>
              </a:rPr>
              <a:t>"электрондық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45" dirty="0">
                <a:latin typeface="Arial"/>
                <a:cs typeface="Arial"/>
              </a:rPr>
              <a:t>үкіметтің"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5" dirty="0">
                <a:latin typeface="Arial"/>
                <a:cs typeface="Arial"/>
              </a:rPr>
              <a:t>веб- </a:t>
            </a:r>
            <a:r>
              <a:rPr sz="1450" b="1" spc="-390" dirty="0">
                <a:latin typeface="Arial"/>
                <a:cs typeface="Arial"/>
              </a:rPr>
              <a:t> </a:t>
            </a:r>
            <a:r>
              <a:rPr sz="1450" b="1" spc="15" dirty="0">
                <a:latin typeface="Arial"/>
                <a:cs typeface="Arial"/>
              </a:rPr>
              <a:t>порталы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35" dirty="0">
                <a:latin typeface="Arial"/>
                <a:cs typeface="Arial"/>
              </a:rPr>
              <a:t>арқылы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30" dirty="0">
                <a:latin typeface="Arial"/>
                <a:cs typeface="Arial"/>
              </a:rPr>
              <a:t>өтінішті,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70" dirty="0">
                <a:latin typeface="Arial"/>
                <a:cs typeface="Arial"/>
              </a:rPr>
              <a:t>сондай-ақ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40" dirty="0">
                <a:latin typeface="Arial"/>
                <a:cs typeface="Arial"/>
              </a:rPr>
              <a:t>тізбе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" dirty="0">
                <a:latin typeface="Arial"/>
                <a:cs typeface="Arial"/>
              </a:rPr>
              <a:t>бойынша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85" dirty="0">
                <a:latin typeface="Arial"/>
                <a:cs typeface="Arial"/>
              </a:rPr>
              <a:t>құжаттарды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60" dirty="0">
                <a:latin typeface="Arial"/>
                <a:cs typeface="Arial"/>
              </a:rPr>
              <a:t>жібереді</a:t>
            </a:r>
            <a:endParaRPr sz="1450" dirty="0">
              <a:latin typeface="Arial"/>
              <a:cs typeface="Arial"/>
            </a:endParaRPr>
          </a:p>
          <a:p>
            <a:pPr marL="288925" marR="5080" algn="ctr"/>
            <a:endParaRPr lang="kk-KZ" sz="1450" b="1" spc="25" dirty="0">
              <a:latin typeface="Arial"/>
              <a:cs typeface="Arial"/>
            </a:endParaRPr>
          </a:p>
          <a:p>
            <a:pPr marL="288925" marR="5080" algn="ctr"/>
            <a:r>
              <a:rPr lang="kk-KZ" sz="1450" b="1" spc="25" dirty="0">
                <a:latin typeface="Arial"/>
                <a:cs typeface="Arial"/>
              </a:rPr>
              <a:t>Для</a:t>
            </a:r>
            <a:r>
              <a:rPr sz="1450" b="1" spc="25" dirty="0">
                <a:latin typeface="Arial"/>
                <a:cs typeface="Arial"/>
              </a:rPr>
              <a:t> </a:t>
            </a:r>
            <a:r>
              <a:rPr sz="1450" b="1" spc="5" dirty="0">
                <a:latin typeface="Arial"/>
                <a:cs typeface="Arial"/>
              </a:rPr>
              <a:t>получения </a:t>
            </a:r>
            <a:r>
              <a:rPr sz="1450" b="1" spc="30" dirty="0">
                <a:latin typeface="Arial"/>
                <a:cs typeface="Arial"/>
              </a:rPr>
              <a:t>государственной услуги </a:t>
            </a:r>
            <a:r>
              <a:rPr sz="1450" b="1" dirty="0">
                <a:latin typeface="Arial"/>
                <a:cs typeface="Arial"/>
              </a:rPr>
              <a:t>по </a:t>
            </a:r>
            <a:r>
              <a:rPr sz="1450" b="1" spc="30" dirty="0" err="1">
                <a:latin typeface="Arial"/>
                <a:cs typeface="Arial"/>
              </a:rPr>
              <a:t>постановке</a:t>
            </a:r>
            <a:r>
              <a:rPr sz="1450" b="1" spc="30" dirty="0">
                <a:latin typeface="Arial"/>
                <a:cs typeface="Arial"/>
              </a:rPr>
              <a:t> </a:t>
            </a:r>
            <a:r>
              <a:rPr lang="kk-KZ" sz="1450" b="1" spc="15" dirty="0">
                <a:latin typeface="Arial"/>
                <a:cs typeface="Arial"/>
              </a:rPr>
              <a:t>на</a:t>
            </a:r>
            <a:r>
              <a:rPr sz="1450" b="1" spc="15" dirty="0">
                <a:latin typeface="Arial"/>
                <a:cs typeface="Arial"/>
              </a:rPr>
              <a:t> </a:t>
            </a:r>
            <a:r>
              <a:rPr lang="kk-KZ" sz="1450" b="1" spc="30" dirty="0">
                <a:latin typeface="Arial"/>
                <a:cs typeface="Arial"/>
              </a:rPr>
              <a:t>очередь</a:t>
            </a:r>
          </a:p>
          <a:p>
            <a:pPr marL="288925" marR="5080" algn="ctr"/>
            <a:r>
              <a:rPr sz="1450" b="1" spc="50" dirty="0">
                <a:latin typeface="Arial"/>
                <a:cs typeface="Arial"/>
              </a:rPr>
              <a:t>(далее </a:t>
            </a:r>
            <a:r>
              <a:rPr sz="1450" b="1" spc="200" dirty="0">
                <a:latin typeface="Arial"/>
                <a:cs typeface="Arial"/>
              </a:rPr>
              <a:t>- </a:t>
            </a:r>
            <a:r>
              <a:rPr sz="1450" b="1" spc="204" dirty="0">
                <a:latin typeface="Arial"/>
                <a:cs typeface="Arial"/>
              </a:rPr>
              <a:t> </a:t>
            </a:r>
            <a:r>
              <a:rPr sz="1450" b="1" spc="20" dirty="0">
                <a:latin typeface="Arial"/>
                <a:cs typeface="Arial"/>
              </a:rPr>
              <a:t>услугополучатель </a:t>
            </a:r>
            <a:r>
              <a:rPr sz="1450" b="1" spc="15" dirty="0">
                <a:latin typeface="Arial"/>
                <a:cs typeface="Arial"/>
              </a:rPr>
              <a:t>направляет </a:t>
            </a:r>
            <a:r>
              <a:rPr sz="1450" b="1" spc="-50" dirty="0">
                <a:latin typeface="Arial"/>
                <a:cs typeface="Arial"/>
              </a:rPr>
              <a:t>в </a:t>
            </a:r>
            <a:r>
              <a:rPr sz="1450" b="1" spc="30" dirty="0">
                <a:latin typeface="Arial"/>
                <a:cs typeface="Arial"/>
              </a:rPr>
              <a:t>канцелярию услугодателя, </a:t>
            </a:r>
            <a:r>
              <a:rPr sz="1450" b="1" spc="-10" dirty="0">
                <a:latin typeface="Arial"/>
                <a:cs typeface="Arial"/>
              </a:rPr>
              <a:t>либо </a:t>
            </a:r>
            <a:r>
              <a:rPr sz="1450" b="1" spc="45" dirty="0">
                <a:latin typeface="Arial"/>
                <a:cs typeface="Arial"/>
              </a:rPr>
              <a:t>через </a:t>
            </a:r>
            <a:r>
              <a:rPr sz="1450" b="1" spc="30" dirty="0">
                <a:latin typeface="Arial"/>
                <a:cs typeface="Arial"/>
              </a:rPr>
              <a:t>НАО </a:t>
            </a:r>
            <a:r>
              <a:rPr sz="1450" b="1" spc="35" dirty="0">
                <a:latin typeface="Arial"/>
                <a:cs typeface="Arial"/>
              </a:rPr>
              <a:t> </a:t>
            </a:r>
            <a:r>
              <a:rPr sz="1450" b="1" spc="20" dirty="0">
                <a:latin typeface="Arial"/>
                <a:cs typeface="Arial"/>
              </a:rPr>
              <a:t>"Государственная</a:t>
            </a:r>
            <a:r>
              <a:rPr sz="1450" b="1" spc="-70" dirty="0">
                <a:latin typeface="Arial"/>
                <a:cs typeface="Arial"/>
              </a:rPr>
              <a:t> </a:t>
            </a:r>
            <a:r>
              <a:rPr sz="1450" b="1" spc="40" dirty="0">
                <a:latin typeface="Arial"/>
                <a:cs typeface="Arial"/>
              </a:rPr>
              <a:t>корпорация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10" dirty="0">
                <a:latin typeface="Arial"/>
                <a:cs typeface="Arial"/>
              </a:rPr>
              <a:t>"Правительство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" dirty="0">
                <a:latin typeface="Arial"/>
                <a:cs typeface="Arial"/>
              </a:rPr>
              <a:t>для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45" dirty="0">
                <a:latin typeface="Arial"/>
                <a:cs typeface="Arial"/>
              </a:rPr>
              <a:t>граждан"</a:t>
            </a:r>
            <a:r>
              <a:rPr sz="1450" b="1" spc="275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и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35" dirty="0">
                <a:latin typeface="Arial"/>
                <a:cs typeface="Arial"/>
              </a:rPr>
              <a:t>(или)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45" dirty="0">
                <a:latin typeface="Arial"/>
                <a:cs typeface="Arial"/>
              </a:rPr>
              <a:t>через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35" dirty="0">
                <a:latin typeface="Arial"/>
                <a:cs typeface="Arial"/>
              </a:rPr>
              <a:t>веб-портал </a:t>
            </a:r>
            <a:r>
              <a:rPr sz="1450" b="1" spc="-390" dirty="0">
                <a:latin typeface="Arial"/>
                <a:cs typeface="Arial"/>
              </a:rPr>
              <a:t> </a:t>
            </a:r>
            <a:r>
              <a:rPr sz="1450" b="1" spc="15" dirty="0">
                <a:latin typeface="Arial"/>
                <a:cs typeface="Arial"/>
              </a:rPr>
              <a:t>"электронного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5" dirty="0">
                <a:latin typeface="Arial"/>
                <a:cs typeface="Arial"/>
              </a:rPr>
              <a:t>правительства"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10" dirty="0">
                <a:latin typeface="Arial"/>
                <a:cs typeface="Arial"/>
              </a:rPr>
              <a:t>заявление,</a:t>
            </a:r>
            <a:r>
              <a:rPr sz="1450" b="1" spc="280" dirty="0">
                <a:latin typeface="Arial"/>
                <a:cs typeface="Arial"/>
              </a:rPr>
              <a:t> </a:t>
            </a:r>
            <a:r>
              <a:rPr sz="1450" b="1" spc="40" dirty="0">
                <a:latin typeface="Arial"/>
                <a:cs typeface="Arial"/>
              </a:rPr>
              <a:t>а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114" dirty="0">
                <a:latin typeface="Arial"/>
                <a:cs typeface="Arial"/>
              </a:rPr>
              <a:t>также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spc="40" dirty="0">
                <a:latin typeface="Arial"/>
                <a:cs typeface="Arial"/>
              </a:rPr>
              <a:t>документы</a:t>
            </a:r>
            <a:r>
              <a:rPr sz="1450" b="1" spc="-60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по</a:t>
            </a:r>
            <a:r>
              <a:rPr sz="1450" b="1" spc="-65" dirty="0">
                <a:latin typeface="Arial"/>
                <a:cs typeface="Arial"/>
              </a:rPr>
              <a:t> </a:t>
            </a:r>
            <a:r>
              <a:rPr sz="1450" b="1" spc="20" dirty="0">
                <a:latin typeface="Arial"/>
                <a:cs typeface="Arial"/>
              </a:rPr>
              <a:t>перечню</a:t>
            </a:r>
            <a:endParaRPr sz="14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0304" y="2609850"/>
            <a:ext cx="4356100" cy="47390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163830" indent="-151765">
              <a:lnSpc>
                <a:spcPct val="100000"/>
              </a:lnSpc>
              <a:spcBef>
                <a:spcPts val="185"/>
              </a:spcBef>
              <a:buAutoNum type="arabicParenR"/>
              <a:tabLst>
                <a:tab pos="164465" algn="l"/>
              </a:tabLst>
            </a:pPr>
            <a:r>
              <a:rPr sz="1200" b="1" spc="5" dirty="0">
                <a:latin typeface="Arial"/>
                <a:cs typeface="Arial"/>
              </a:rPr>
              <a:t>нысан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бойынша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өтініштер</a:t>
            </a:r>
            <a:endParaRPr sz="1200" dirty="0">
              <a:latin typeface="Arial"/>
              <a:cs typeface="Arial"/>
            </a:endParaRPr>
          </a:p>
          <a:p>
            <a:pPr marL="12700" marR="309245">
              <a:lnSpc>
                <a:spcPct val="107100"/>
              </a:lnSpc>
              <a:buAutoNum type="arabicParenR"/>
              <a:tabLst>
                <a:tab pos="185420" algn="l"/>
              </a:tabLst>
            </a:pPr>
            <a:r>
              <a:rPr sz="1200" b="1" spc="15" dirty="0">
                <a:latin typeface="Arial"/>
                <a:cs typeface="Arial"/>
              </a:rPr>
              <a:t>баланың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50" dirty="0">
                <a:latin typeface="Arial"/>
                <a:cs typeface="Arial"/>
              </a:rPr>
              <a:t>туу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туралы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куәлігі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35" dirty="0">
                <a:latin typeface="Arial"/>
                <a:cs typeface="Arial"/>
              </a:rPr>
              <a:t>немесе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цифрлық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75" dirty="0">
                <a:latin typeface="Arial"/>
                <a:cs typeface="Arial"/>
              </a:rPr>
              <a:t>құжаттар </a:t>
            </a:r>
            <a:r>
              <a:rPr sz="1200" b="1" spc="-28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сервисінен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электрондық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95" dirty="0">
                <a:latin typeface="Arial"/>
                <a:cs typeface="Arial"/>
              </a:rPr>
              <a:t>құжат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(сәйкестендіру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үшін);</a:t>
            </a:r>
            <a:endParaRPr sz="1200" dirty="0">
              <a:latin typeface="Arial"/>
              <a:cs typeface="Arial"/>
            </a:endParaRPr>
          </a:p>
          <a:p>
            <a:pPr marL="12700" marR="140970">
              <a:lnSpc>
                <a:spcPct val="107100"/>
              </a:lnSpc>
              <a:buAutoNum type="arabicParenR"/>
              <a:tabLst>
                <a:tab pos="189230" algn="l"/>
              </a:tabLst>
            </a:pPr>
            <a:r>
              <a:rPr sz="1200" b="1" spc="30" dirty="0">
                <a:latin typeface="Arial"/>
                <a:cs typeface="Arial"/>
              </a:rPr>
              <a:t>көрсетілетін </a:t>
            </a:r>
            <a:r>
              <a:rPr sz="1200" b="1" spc="55" dirty="0">
                <a:latin typeface="Arial"/>
                <a:cs typeface="Arial"/>
              </a:rPr>
              <a:t>қызметті </a:t>
            </a:r>
            <a:r>
              <a:rPr sz="1200" b="1" spc="15" dirty="0">
                <a:latin typeface="Arial"/>
                <a:cs typeface="Arial"/>
              </a:rPr>
              <a:t>алушының </a:t>
            </a:r>
            <a:r>
              <a:rPr sz="1200" b="1" spc="95" dirty="0">
                <a:latin typeface="Arial"/>
                <a:cs typeface="Arial"/>
              </a:rPr>
              <a:t>жеке </a:t>
            </a:r>
            <a:r>
              <a:rPr sz="1200" b="1" spc="5" dirty="0">
                <a:latin typeface="Arial"/>
                <a:cs typeface="Arial"/>
              </a:rPr>
              <a:t>басын </a:t>
            </a:r>
            <a:r>
              <a:rPr sz="1200" b="1" spc="1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куәландыратын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95" dirty="0">
                <a:latin typeface="Arial"/>
                <a:cs typeface="Arial"/>
              </a:rPr>
              <a:t>құжат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(ата-анасының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бірінің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35" dirty="0">
                <a:latin typeface="Arial"/>
                <a:cs typeface="Arial"/>
              </a:rPr>
              <a:t>немесе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заңды </a:t>
            </a:r>
            <a:r>
              <a:rPr sz="1200" b="1" spc="-27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өкілінің не </a:t>
            </a:r>
            <a:r>
              <a:rPr sz="1200" b="1" spc="30" dirty="0">
                <a:latin typeface="Arial"/>
                <a:cs typeface="Arial"/>
              </a:rPr>
              <a:t>цифрлық </a:t>
            </a:r>
            <a:r>
              <a:rPr sz="1200" b="1" spc="75" dirty="0">
                <a:latin typeface="Arial"/>
                <a:cs typeface="Arial"/>
              </a:rPr>
              <a:t>құжаттар </a:t>
            </a:r>
            <a:r>
              <a:rPr sz="1200" b="1" spc="15" dirty="0">
                <a:latin typeface="Arial"/>
                <a:cs typeface="Arial"/>
              </a:rPr>
              <a:t>сервисінен </a:t>
            </a:r>
            <a:r>
              <a:rPr sz="1200" b="1" spc="40" dirty="0">
                <a:latin typeface="Arial"/>
                <a:cs typeface="Arial"/>
              </a:rPr>
              <a:t>электрондық </a:t>
            </a:r>
            <a:r>
              <a:rPr sz="1200" b="1" spc="45" dirty="0">
                <a:latin typeface="Arial"/>
                <a:cs typeface="Arial"/>
              </a:rPr>
              <a:t> </a:t>
            </a:r>
            <a:r>
              <a:rPr sz="1200" b="1" spc="95" dirty="0">
                <a:latin typeface="Arial"/>
                <a:cs typeface="Arial"/>
              </a:rPr>
              <a:t>құжат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(сәйкестендіру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үшін);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ct val="107100"/>
              </a:lnSpc>
              <a:buAutoNum type="arabicParenR"/>
              <a:tabLst>
                <a:tab pos="161290" algn="l"/>
              </a:tabLst>
            </a:pPr>
            <a:r>
              <a:rPr sz="1200" b="1" spc="45" dirty="0">
                <a:latin typeface="Arial"/>
                <a:cs typeface="Arial"/>
              </a:rPr>
              <a:t>әскери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45" dirty="0">
                <a:latin typeface="Arial"/>
                <a:cs typeface="Arial"/>
              </a:rPr>
              <a:t>қызметшінің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35" dirty="0">
                <a:latin typeface="Arial"/>
                <a:cs typeface="Arial"/>
              </a:rPr>
              <a:t>немесе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арнаулы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50" dirty="0">
                <a:latin typeface="Arial"/>
                <a:cs typeface="Arial"/>
              </a:rPr>
              <a:t>мемлекеттік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органдар </a:t>
            </a:r>
            <a:r>
              <a:rPr sz="1200" b="1" spc="-280" dirty="0">
                <a:latin typeface="Arial"/>
                <a:cs typeface="Arial"/>
              </a:rPr>
              <a:t> </a:t>
            </a:r>
            <a:r>
              <a:rPr sz="1200" b="1" spc="50" dirty="0">
                <a:latin typeface="Arial"/>
                <a:cs typeface="Arial"/>
              </a:rPr>
              <a:t>қызметкерінің </a:t>
            </a:r>
            <a:r>
              <a:rPr sz="1200" b="1" spc="45" dirty="0">
                <a:latin typeface="Arial"/>
                <a:cs typeface="Arial"/>
              </a:rPr>
              <a:t>жұмыс </a:t>
            </a:r>
            <a:r>
              <a:rPr sz="1200" b="1" dirty="0">
                <a:latin typeface="Arial"/>
                <a:cs typeface="Arial"/>
              </a:rPr>
              <a:t>орнынан </a:t>
            </a:r>
            <a:r>
              <a:rPr sz="1200" b="1" spc="20" dirty="0">
                <a:latin typeface="Arial"/>
                <a:cs typeface="Arial"/>
              </a:rPr>
              <a:t>берілген, </a:t>
            </a:r>
            <a:r>
              <a:rPr sz="1200" b="1" spc="35" dirty="0">
                <a:latin typeface="Arial"/>
                <a:cs typeface="Arial"/>
              </a:rPr>
              <a:t>уәкілетті </a:t>
            </a:r>
            <a:r>
              <a:rPr sz="1200" b="1" spc="30" dirty="0">
                <a:latin typeface="Arial"/>
                <a:cs typeface="Arial"/>
              </a:rPr>
              <a:t>адамның 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қолымен </a:t>
            </a:r>
            <a:r>
              <a:rPr sz="1200" b="1" spc="70" dirty="0">
                <a:latin typeface="Arial"/>
                <a:cs typeface="Arial"/>
              </a:rPr>
              <a:t>және </a:t>
            </a:r>
            <a:r>
              <a:rPr sz="1200" b="1" spc="20" dirty="0">
                <a:latin typeface="Arial"/>
                <a:cs typeface="Arial"/>
              </a:rPr>
              <a:t>мөрімен </a:t>
            </a:r>
            <a:r>
              <a:rPr sz="1200" b="1" spc="35" dirty="0">
                <a:latin typeface="Arial"/>
                <a:cs typeface="Arial"/>
              </a:rPr>
              <a:t>(бар </a:t>
            </a:r>
            <a:r>
              <a:rPr sz="1200" b="1" spc="20" dirty="0">
                <a:latin typeface="Arial"/>
                <a:cs typeface="Arial"/>
              </a:rPr>
              <a:t>болса) </a:t>
            </a:r>
            <a:r>
              <a:rPr sz="1200" b="1" spc="15" dirty="0">
                <a:latin typeface="Arial"/>
                <a:cs typeface="Arial"/>
              </a:rPr>
              <a:t>куәландырылған 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45" dirty="0">
                <a:latin typeface="Arial"/>
                <a:cs typeface="Arial"/>
              </a:rPr>
              <a:t>анықтама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b="1" spc="25" dirty="0">
                <a:latin typeface="Arial"/>
                <a:cs typeface="Arial"/>
              </a:rPr>
              <a:t>(берілген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күннен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бастап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10" dirty="0">
                <a:latin typeface="Arial"/>
                <a:cs typeface="Arial"/>
              </a:rPr>
              <a:t>бір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ай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ішінде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жарамды);</a:t>
            </a:r>
            <a:endParaRPr sz="1200" dirty="0">
              <a:latin typeface="Arial"/>
              <a:cs typeface="Arial"/>
            </a:endParaRPr>
          </a:p>
          <a:p>
            <a:pPr marL="12700" marR="286385">
              <a:lnSpc>
                <a:spcPct val="107100"/>
              </a:lnSpc>
              <a:buAutoNum type="arabicParenR" startAt="5"/>
              <a:tabLst>
                <a:tab pos="187325" algn="l"/>
              </a:tabLst>
            </a:pPr>
            <a:r>
              <a:rPr sz="1200" b="1" dirty="0">
                <a:latin typeface="Arial"/>
                <a:cs typeface="Arial"/>
              </a:rPr>
              <a:t>білім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беру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ұйымы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басшысының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қолымен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70" dirty="0">
                <a:latin typeface="Arial"/>
                <a:cs typeface="Arial"/>
              </a:rPr>
              <a:t>және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мөрімен </a:t>
            </a:r>
            <a:r>
              <a:rPr sz="1200" b="1" spc="-28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расталған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40" dirty="0">
                <a:latin typeface="Arial"/>
                <a:cs typeface="Arial"/>
              </a:rPr>
              <a:t>педагогтің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45" dirty="0">
                <a:latin typeface="Arial"/>
                <a:cs typeface="Arial"/>
              </a:rPr>
              <a:t>жұмыс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орнынан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45" dirty="0">
                <a:latin typeface="Arial"/>
                <a:cs typeface="Arial"/>
              </a:rPr>
              <a:t>анықтама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(берілген </a:t>
            </a:r>
            <a:r>
              <a:rPr sz="1200" b="1" spc="-27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күннен </a:t>
            </a:r>
            <a:r>
              <a:rPr sz="1200" b="1" spc="30" dirty="0">
                <a:latin typeface="Arial"/>
                <a:cs typeface="Arial"/>
              </a:rPr>
              <a:t>бастап </a:t>
            </a:r>
            <a:r>
              <a:rPr sz="1200" b="1" spc="10" dirty="0">
                <a:latin typeface="Arial"/>
                <a:cs typeface="Arial"/>
              </a:rPr>
              <a:t>бір </a:t>
            </a:r>
            <a:r>
              <a:rPr sz="1200" b="1" spc="15" dirty="0">
                <a:latin typeface="Arial"/>
                <a:cs typeface="Arial"/>
              </a:rPr>
              <a:t>ай </a:t>
            </a:r>
            <a:r>
              <a:rPr sz="1200" b="1" spc="20" dirty="0">
                <a:latin typeface="Arial"/>
                <a:cs typeface="Arial"/>
              </a:rPr>
              <a:t>ішінде </a:t>
            </a:r>
            <a:r>
              <a:rPr sz="1200" b="1" spc="50" dirty="0">
                <a:latin typeface="Arial"/>
                <a:cs typeface="Arial"/>
              </a:rPr>
              <a:t>жарамды), </a:t>
            </a:r>
            <a:r>
              <a:rPr sz="1200" b="1" spc="15" dirty="0">
                <a:latin typeface="Arial"/>
                <a:cs typeface="Arial"/>
              </a:rPr>
              <a:t>дипломның </a:t>
            </a:r>
            <a:r>
              <a:rPr sz="1200" b="1" spc="20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сканерленген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көшірмесі;</a:t>
            </a:r>
            <a:endParaRPr sz="1200" dirty="0">
              <a:latin typeface="Arial"/>
              <a:cs typeface="Arial"/>
            </a:endParaRPr>
          </a:p>
          <a:p>
            <a:pPr marL="12700" marR="175260">
              <a:lnSpc>
                <a:spcPct val="107100"/>
              </a:lnSpc>
              <a:buAutoNum type="arabicParenR" startAt="5"/>
              <a:tabLst>
                <a:tab pos="158750" algn="l"/>
              </a:tabLst>
            </a:pPr>
            <a:r>
              <a:rPr sz="1200" b="1" spc="35" dirty="0">
                <a:latin typeface="Arial"/>
                <a:cs typeface="Arial"/>
              </a:rPr>
              <a:t>Ерекше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білім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30" dirty="0">
                <a:latin typeface="Arial"/>
                <a:cs typeface="Arial"/>
              </a:rPr>
              <a:t>беру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55" dirty="0">
                <a:latin typeface="Arial"/>
                <a:cs typeface="Arial"/>
              </a:rPr>
              <a:t>қажеттіліктері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бар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балаларға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арналған </a:t>
            </a:r>
            <a:r>
              <a:rPr sz="1200" b="1" spc="-275" dirty="0">
                <a:latin typeface="Arial"/>
                <a:cs typeface="Arial"/>
              </a:rPr>
              <a:t> </a:t>
            </a:r>
            <a:r>
              <a:rPr sz="1200" b="1" spc="35" dirty="0">
                <a:latin typeface="Arial"/>
                <a:cs typeface="Arial"/>
              </a:rPr>
              <a:t>психологиялық-медициналық-педагогикалық 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консультацияның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қорытындысы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35" dirty="0">
                <a:latin typeface="Arial"/>
                <a:cs typeface="Arial"/>
              </a:rPr>
              <a:t>(бар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болса);</a:t>
            </a:r>
            <a:endParaRPr sz="1200" dirty="0">
              <a:latin typeface="Arial"/>
              <a:cs typeface="Arial"/>
            </a:endParaRPr>
          </a:p>
          <a:p>
            <a:pPr marL="180340" indent="-168275">
              <a:lnSpc>
                <a:spcPct val="100000"/>
              </a:lnSpc>
              <a:spcBef>
                <a:spcPts val="90"/>
              </a:spcBef>
              <a:buAutoNum type="arabicParenR" startAt="5"/>
              <a:tabLst>
                <a:tab pos="180975" algn="l"/>
              </a:tabLst>
            </a:pPr>
            <a:r>
              <a:rPr sz="1200" b="1" spc="35" dirty="0">
                <a:latin typeface="Arial"/>
                <a:cs typeface="Arial"/>
              </a:rPr>
              <a:t>фтизиатр-дәрігердің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қорытындысы;</a:t>
            </a:r>
            <a:endParaRPr sz="1200" dirty="0">
              <a:latin typeface="Arial"/>
              <a:cs typeface="Arial"/>
            </a:endParaRPr>
          </a:p>
          <a:p>
            <a:pPr marL="12700" marR="415290">
              <a:lnSpc>
                <a:spcPct val="107100"/>
              </a:lnSpc>
              <a:spcBef>
                <a:spcPts val="5"/>
              </a:spcBef>
              <a:buAutoNum type="arabicParenR" startAt="5"/>
              <a:tabLst>
                <a:tab pos="189865" algn="l"/>
              </a:tabLst>
            </a:pPr>
            <a:r>
              <a:rPr sz="1200" b="1" spc="55" dirty="0">
                <a:latin typeface="Arial"/>
                <a:cs typeface="Arial"/>
              </a:rPr>
              <a:t>мектепке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дейінгі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ұйымға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5" dirty="0">
                <a:latin typeface="Arial"/>
                <a:cs typeface="Arial"/>
              </a:rPr>
              <a:t>бірінші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65" dirty="0">
                <a:latin typeface="Arial"/>
                <a:cs typeface="Arial"/>
              </a:rPr>
              <a:t>кезекте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45" dirty="0">
                <a:latin typeface="Arial"/>
                <a:cs typeface="Arial"/>
              </a:rPr>
              <a:t>жолдама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15" dirty="0">
                <a:latin typeface="Arial"/>
                <a:cs typeface="Arial"/>
              </a:rPr>
              <a:t>алу </a:t>
            </a:r>
            <a:r>
              <a:rPr sz="1200" b="1" spc="-275" dirty="0">
                <a:latin typeface="Arial"/>
                <a:cs typeface="Arial"/>
              </a:rPr>
              <a:t> </a:t>
            </a:r>
            <a:r>
              <a:rPr sz="1200" b="1" spc="20" dirty="0">
                <a:latin typeface="Arial"/>
                <a:cs typeface="Arial"/>
              </a:rPr>
              <a:t>мүмкіндігін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25" dirty="0">
                <a:latin typeface="Arial"/>
                <a:cs typeface="Arial"/>
              </a:rPr>
              <a:t>растайтын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70" dirty="0">
                <a:latin typeface="Arial"/>
                <a:cs typeface="Arial"/>
              </a:rPr>
              <a:t>құжаттар.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0E61C9-564A-4D66-82DD-01E4F1F48FFA}"/>
              </a:ext>
            </a:extLst>
          </p:cNvPr>
          <p:cNvSpPr txBox="1"/>
          <p:nvPr/>
        </p:nvSpPr>
        <p:spPr>
          <a:xfrm>
            <a:off x="4569507" y="2609850"/>
            <a:ext cx="4356100" cy="470898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1) заявления по форме;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2) свидетельство о рождении ребенка, либо электронный документ из сервиса цифровых документов (для идентификации);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3) документ, удостоверяющий личность 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услугополучателя</a:t>
            </a: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(одного из родителей или законного представителя, либо электронный документ из сервиса цифровых документов (для идентификации);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4) справка, выданная с места работы военнослужащего или сотрудника специальных государственных органов, заверенная подписью уполномоченного лица и печатью (при наличии) (действительна в течение месяца со дня выдачи);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5) справка с места работы педагога, заверенная подписью руководителя организации образования и печатью (действительна в течение месяца со дня выдачи), сканированная копия диплома;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6) заключение психолого-медико-педагогической консультации для детей с особыми образовательными потребностями (при наличии);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7) заключение врача-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фтизиатора</a:t>
            </a: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8) документы, подтверждающие возможность первоочередного получения направления в дошкольную организацию.</a:t>
            </a:r>
            <a:endParaRPr lang="ru-K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948635-45F7-466D-BC95-99233C67957E}"/>
              </a:ext>
            </a:extLst>
          </p:cNvPr>
          <p:cNvSpPr txBox="1"/>
          <p:nvPr/>
        </p:nvSpPr>
        <p:spPr>
          <a:xfrm>
            <a:off x="219075" y="247650"/>
            <a:ext cx="8515349" cy="7201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Портал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арқылы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жүгінген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жағдайда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беруші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келіп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түскен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тіркеуді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жүзеге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асырады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KZ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kk-KZ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случае обращения через портал </a:t>
            </a:r>
            <a:r>
              <a:rPr lang="ru-RU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услугодатель</a:t>
            </a:r>
            <a:r>
              <a:rPr lang="ru-RU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день поступления документов осуществляет их прием и регистрацию.</a:t>
            </a:r>
          </a:p>
          <a:p>
            <a:pPr algn="just"/>
            <a:endParaRPr lang="kk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kk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алушының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"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жеке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кабинетінде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кезекке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қою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көрсетуге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арналған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сұрау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салуды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қарау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мәртебесі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туралы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ақпарат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көрсетіледі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сондай-ақ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кезекке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қою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нәтижесін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алу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мен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уақыты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көрсетілген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хабарлама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орналастырылады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берушінің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кеңсесі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корпорацияның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қызметкері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өтінішті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қосымшаға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сәйкес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нысан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жүзеге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асырады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алушыдан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алынған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тіркейді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толықтығын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тексереді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kk-KZ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«личном кабинете»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услугополучателя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отображается информация о статусе рассмотрения запроса на оказание государственной услуги по постановке  на очередь, а также размещается уведомление с указанием даты и времени  получения результата государственной услуги по постановке на очередь.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Канцелярия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услугодателя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работник Государственной корпорации  осуществляют прием заявления по форме согласно приложению и  регистрируют документы, полученные от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услугополучателя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проверяют их на  полноту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kk-KZ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kk-KZ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алушы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талаптар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тізбесінің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8-тармағында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көзделген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тізбеге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сәйкес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топтамасын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толық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ұсынбаған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жағдайда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көрсетілетін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беруші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немесе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корпорацияның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қызметкері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өтінішті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қабылдаудан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бас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тартады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қабылдаудан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бас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тарту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туралы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қолхат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береді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kk-KZ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случае представления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услугополучателем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неполного пакета документов  согласно перечню, предусмотренному пунктом 8 Перечня требований,  </a:t>
            </a:r>
            <a:r>
              <a:rPr lang="ru-KZ" sz="14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услугодатель</a:t>
            </a:r>
            <a:r>
              <a:rPr lang="ru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(или) работник Государственной корпорации отказывает в приеме  заявления и выдает расписку об отказе в приеме документов</a:t>
            </a:r>
            <a:r>
              <a:rPr lang="kk-KZ" sz="1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98DA75-EEDB-4052-AFD3-8B40B21251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5" t="11422" r="9391" b="53046"/>
          <a:stretch/>
        </p:blipFill>
        <p:spPr>
          <a:xfrm>
            <a:off x="361950" y="266387"/>
            <a:ext cx="685800" cy="6487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CBF04E-11DD-458E-977D-DD31AC00B8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5" t="11422" r="9391" b="53046"/>
          <a:stretch/>
        </p:blipFill>
        <p:spPr>
          <a:xfrm>
            <a:off x="361950" y="1619250"/>
            <a:ext cx="685800" cy="6487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0B45A-37A2-4F06-A870-F2D390389E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5" t="11422" r="9391" b="53046"/>
          <a:stretch/>
        </p:blipFill>
        <p:spPr>
          <a:xfrm>
            <a:off x="361950" y="5200650"/>
            <a:ext cx="685800" cy="64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3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41074" y="2451648"/>
            <a:ext cx="8286750" cy="120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490855" algn="ctr">
              <a:lnSpc>
                <a:spcPct val="108300"/>
              </a:lnSpc>
              <a:spcBef>
                <a:spcPts val="100"/>
              </a:spcBef>
            </a:pPr>
            <a:r>
              <a:rPr b="1" spc="30" dirty="0">
                <a:latin typeface="Arial"/>
                <a:cs typeface="Arial"/>
              </a:rPr>
              <a:t>При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10" dirty="0">
                <a:latin typeface="Arial"/>
                <a:cs typeface="Arial"/>
              </a:rPr>
              <a:t>установлении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35" dirty="0">
                <a:latin typeface="Arial"/>
                <a:cs typeface="Arial"/>
              </a:rPr>
              <a:t>факта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5" dirty="0" err="1">
                <a:latin typeface="Arial"/>
                <a:cs typeface="Arial"/>
              </a:rPr>
              <a:t>полноты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15" dirty="0" err="1">
                <a:latin typeface="Arial"/>
                <a:cs typeface="Arial"/>
              </a:rPr>
              <a:t>представленных</a:t>
            </a:r>
            <a:r>
              <a:rPr lang="kk-KZ" b="1" spc="15" dirty="0">
                <a:latin typeface="Arial"/>
                <a:cs typeface="Arial"/>
              </a:rPr>
              <a:t> </a:t>
            </a:r>
            <a:r>
              <a:rPr b="1" spc="35" dirty="0" err="1">
                <a:latin typeface="Arial"/>
                <a:cs typeface="Arial"/>
              </a:rPr>
              <a:t>документов</a:t>
            </a:r>
            <a:r>
              <a:rPr b="1" spc="35" dirty="0">
                <a:latin typeface="Arial"/>
                <a:cs typeface="Arial"/>
              </a:rPr>
              <a:t>,</a:t>
            </a:r>
            <a:r>
              <a:rPr lang="kk-KZ" b="1" spc="35" dirty="0">
                <a:latin typeface="Arial"/>
                <a:cs typeface="Arial"/>
              </a:rPr>
              <a:t> </a:t>
            </a:r>
            <a:r>
              <a:rPr b="1" spc="25" dirty="0" err="1">
                <a:latin typeface="Arial"/>
                <a:cs typeface="Arial"/>
              </a:rPr>
              <a:t>услугодатель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готовит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15" dirty="0">
                <a:latin typeface="Arial"/>
                <a:cs typeface="Arial"/>
              </a:rPr>
              <a:t>уведомление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о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25" dirty="0">
                <a:latin typeface="Arial"/>
                <a:cs typeface="Arial"/>
              </a:rPr>
              <a:t>постановке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на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spc="25" dirty="0">
                <a:latin typeface="Arial"/>
                <a:cs typeface="Arial"/>
              </a:rPr>
              <a:t>очередь </a:t>
            </a:r>
            <a:r>
              <a:rPr b="1" spc="-400" dirty="0">
                <a:latin typeface="Arial"/>
                <a:cs typeface="Arial"/>
              </a:rPr>
              <a:t> </a:t>
            </a:r>
            <a:r>
              <a:rPr b="1" spc="45" dirty="0">
                <a:latin typeface="Arial"/>
                <a:cs typeface="Arial"/>
              </a:rPr>
              <a:t>с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40" dirty="0" err="1">
                <a:latin typeface="Arial"/>
                <a:cs typeface="Arial"/>
              </a:rPr>
              <a:t>указанием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25" dirty="0" err="1">
                <a:latin typeface="Arial"/>
                <a:cs typeface="Arial"/>
              </a:rPr>
              <a:t>номера</a:t>
            </a:r>
            <a:r>
              <a:rPr lang="kk-KZ" b="1" spc="25" dirty="0">
                <a:latin typeface="Arial"/>
                <a:cs typeface="Arial"/>
              </a:rPr>
              <a:t> </a:t>
            </a:r>
            <a:r>
              <a:rPr b="1" spc="30" dirty="0" err="1">
                <a:latin typeface="Arial"/>
                <a:cs typeface="Arial"/>
              </a:rPr>
              <a:t>очередности</a:t>
            </a:r>
            <a:r>
              <a:rPr b="1" spc="-75" dirty="0">
                <a:latin typeface="Arial"/>
                <a:cs typeface="Arial"/>
              </a:rPr>
              <a:t> </a:t>
            </a:r>
            <a:endParaRPr lang="kk-KZ" b="1" spc="-75" dirty="0">
              <a:latin typeface="Arial"/>
              <a:cs typeface="Arial"/>
            </a:endParaRPr>
          </a:p>
          <a:p>
            <a:pPr marL="498475" marR="490855" algn="ctr">
              <a:lnSpc>
                <a:spcPct val="108300"/>
              </a:lnSpc>
              <a:spcBef>
                <a:spcPts val="100"/>
              </a:spcBef>
            </a:pPr>
            <a:r>
              <a:rPr b="1" spc="25" dirty="0">
                <a:latin typeface="Arial"/>
                <a:cs typeface="Arial"/>
              </a:rPr>
              <a:t>(в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произвольной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b="1" spc="20" dirty="0">
                <a:latin typeface="Arial"/>
                <a:cs typeface="Arial"/>
              </a:rPr>
              <a:t>форме).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350" y="680423"/>
            <a:ext cx="8077200" cy="12130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040" marR="185420" algn="ctr">
              <a:lnSpc>
                <a:spcPct val="108300"/>
              </a:lnSpc>
              <a:spcBef>
                <a:spcPts val="100"/>
              </a:spcBef>
            </a:pPr>
            <a:r>
              <a:rPr b="1" spc="20" dirty="0">
                <a:latin typeface="Arial" panose="020B0604020202020204" pitchFamily="34" charset="0"/>
                <a:cs typeface="Arial" panose="020B0604020202020204" pitchFamily="34" charset="0"/>
              </a:rPr>
              <a:t>Ұсынылған</a:t>
            </a:r>
            <a:r>
              <a:rPr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85" dirty="0">
                <a:latin typeface="Arial" panose="020B0604020202020204" pitchFamily="34" charset="0"/>
                <a:cs typeface="Arial" panose="020B0604020202020204" pitchFamily="34" charset="0"/>
              </a:rPr>
              <a:t>құжаттардың</a:t>
            </a:r>
            <a:r>
              <a:rPr b="1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35" dirty="0">
                <a:latin typeface="Arial" panose="020B0604020202020204" pitchFamily="34" charset="0"/>
                <a:cs typeface="Arial" panose="020B0604020202020204" pitchFamily="34" charset="0"/>
              </a:rPr>
              <a:t>толықтығы</a:t>
            </a:r>
            <a:r>
              <a:rPr b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0" dirty="0">
                <a:latin typeface="Arial" panose="020B0604020202020204" pitchFamily="34" charset="0"/>
                <a:cs typeface="Arial" panose="020B0604020202020204" pitchFamily="34" charset="0"/>
              </a:rPr>
              <a:t>фактісі </a:t>
            </a:r>
            <a:r>
              <a:rPr b="1" spc="-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40" dirty="0">
                <a:latin typeface="Arial" panose="020B0604020202020204" pitchFamily="34" charset="0"/>
                <a:cs typeface="Arial" panose="020B0604020202020204" pitchFamily="34" charset="0"/>
              </a:rPr>
              <a:t>анықталған</a:t>
            </a:r>
            <a:r>
              <a:rPr b="1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60" dirty="0" err="1"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b="1" spc="6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k-KZ" b="1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35" dirty="0" err="1"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b="1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65" dirty="0">
                <a:latin typeface="Arial" panose="020B0604020202020204" pitchFamily="34" charset="0"/>
                <a:cs typeface="Arial" panose="020B0604020202020204" pitchFamily="34" charset="0"/>
              </a:rPr>
              <a:t>қызметті </a:t>
            </a:r>
            <a:r>
              <a:rPr b="1" spc="25" dirty="0">
                <a:latin typeface="Arial" panose="020B0604020202020204" pitchFamily="34" charset="0"/>
                <a:cs typeface="Arial" panose="020B0604020202020204" pitchFamily="34" charset="0"/>
              </a:rPr>
              <a:t>беруші </a:t>
            </a:r>
            <a:r>
              <a:rPr b="1" spc="55" dirty="0">
                <a:latin typeface="Arial" panose="020B0604020202020204" pitchFamily="34" charset="0"/>
                <a:cs typeface="Arial" panose="020B0604020202020204" pitchFamily="34" charset="0"/>
              </a:rPr>
              <a:t>кезектілік </a:t>
            </a:r>
            <a:r>
              <a:rPr b="1" spc="10" dirty="0">
                <a:latin typeface="Arial" panose="020B0604020202020204" pitchFamily="34" charset="0"/>
                <a:cs typeface="Arial" panose="020B0604020202020204" pitchFamily="34" charset="0"/>
              </a:rPr>
              <a:t>нөмірді </a:t>
            </a:r>
            <a:r>
              <a:rPr b="1" spc="-4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60" dirty="0">
                <a:latin typeface="Arial" panose="020B0604020202020204" pitchFamily="34" charset="0"/>
                <a:cs typeface="Arial" panose="020B0604020202020204" pitchFamily="34" charset="0"/>
              </a:rPr>
              <a:t>көрсете</a:t>
            </a:r>
            <a:r>
              <a:rPr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5" dirty="0">
                <a:latin typeface="Arial" panose="020B0604020202020204" pitchFamily="34" charset="0"/>
                <a:cs typeface="Arial" panose="020B0604020202020204" pitchFamily="34" charset="0"/>
              </a:rPr>
              <a:t>отырып,</a:t>
            </a:r>
            <a:r>
              <a:rPr b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85" dirty="0">
                <a:latin typeface="Arial" panose="020B0604020202020204" pitchFamily="34" charset="0"/>
                <a:cs typeface="Arial" panose="020B0604020202020204" pitchFamily="34" charset="0"/>
              </a:rPr>
              <a:t>кезекке</a:t>
            </a:r>
            <a:r>
              <a:rPr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75" dirty="0"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b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15" dirty="0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b="1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0" dirty="0">
                <a:latin typeface="Arial" panose="020B0604020202020204" pitchFamily="34" charset="0"/>
                <a:cs typeface="Arial" panose="020B0604020202020204" pitchFamily="34" charset="0"/>
              </a:rPr>
              <a:t>хабарлама </a:t>
            </a:r>
            <a:r>
              <a:rPr b="1" spc="-4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5" dirty="0">
                <a:latin typeface="Arial" panose="020B0604020202020204" pitchFamily="34" charset="0"/>
                <a:cs typeface="Arial" panose="020B0604020202020204" pitchFamily="34" charset="0"/>
              </a:rPr>
              <a:t>дайындайды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" algn="ctr">
              <a:lnSpc>
                <a:spcPct val="100000"/>
              </a:lnSpc>
              <a:spcBef>
                <a:spcPts val="150"/>
              </a:spcBef>
            </a:pPr>
            <a:r>
              <a:rPr b="1" spc="11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b="1" spc="6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b="1" spc="3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b="1" spc="125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b="1" spc="-10" dirty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-55" dirty="0"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b="1" spc="45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b="1" spc="35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-20" dirty="0"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b="1" spc="5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b="1" spc="35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b="1" spc="11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b="1" spc="25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25A86F-ABF0-44B4-A546-C43E5E328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4210050"/>
            <a:ext cx="6653304" cy="30826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3039687"/>
            <a:ext cx="3079706" cy="4327397"/>
            <a:chOff x="5874030" y="2428658"/>
            <a:chExt cx="3079706" cy="4327397"/>
          </a:xfrm>
        </p:grpSpPr>
        <p:sp>
          <p:nvSpPr>
            <p:cNvPr id="5" name="object 5"/>
            <p:cNvSpPr/>
            <p:nvPr/>
          </p:nvSpPr>
          <p:spPr>
            <a:xfrm>
              <a:off x="6094119" y="3321976"/>
              <a:ext cx="2856865" cy="3434079"/>
            </a:xfrm>
            <a:custGeom>
              <a:avLst/>
              <a:gdLst/>
              <a:ahLst/>
              <a:cxnLst/>
              <a:rect l="l" t="t" r="r" b="b"/>
              <a:pathLst>
                <a:path w="2856865" h="3434079">
                  <a:moveTo>
                    <a:pt x="2854974" y="2697335"/>
                  </a:moveTo>
                  <a:lnTo>
                    <a:pt x="2549465" y="2853236"/>
                  </a:lnTo>
                  <a:lnTo>
                    <a:pt x="2499296" y="2864579"/>
                  </a:lnTo>
                  <a:lnTo>
                    <a:pt x="2319275" y="2956443"/>
                  </a:lnTo>
                  <a:lnTo>
                    <a:pt x="2266648" y="2969040"/>
                  </a:lnTo>
                  <a:lnTo>
                    <a:pt x="2129669" y="3038940"/>
                  </a:lnTo>
                  <a:lnTo>
                    <a:pt x="2080612" y="3049716"/>
                  </a:lnTo>
                  <a:lnTo>
                    <a:pt x="1950772" y="3115973"/>
                  </a:lnTo>
                  <a:lnTo>
                    <a:pt x="1905935" y="3124595"/>
                  </a:lnTo>
                  <a:lnTo>
                    <a:pt x="1788750" y="3184394"/>
                  </a:lnTo>
                  <a:lnTo>
                    <a:pt x="1654168" y="3238813"/>
                  </a:lnTo>
                  <a:lnTo>
                    <a:pt x="1481801" y="3312513"/>
                  </a:lnTo>
                  <a:lnTo>
                    <a:pt x="1401075" y="3353708"/>
                  </a:lnTo>
                  <a:lnTo>
                    <a:pt x="1351480" y="3364758"/>
                  </a:lnTo>
                  <a:lnTo>
                    <a:pt x="1216334" y="3433722"/>
                  </a:lnTo>
                  <a:lnTo>
                    <a:pt x="1205141" y="3425176"/>
                  </a:lnTo>
                  <a:lnTo>
                    <a:pt x="1204194" y="3425659"/>
                  </a:lnTo>
                  <a:lnTo>
                    <a:pt x="1196910" y="3415119"/>
                  </a:lnTo>
                  <a:lnTo>
                    <a:pt x="1190093" y="3404339"/>
                  </a:lnTo>
                  <a:lnTo>
                    <a:pt x="1189418" y="3404683"/>
                  </a:lnTo>
                  <a:lnTo>
                    <a:pt x="1183241" y="3393578"/>
                  </a:lnTo>
                  <a:lnTo>
                    <a:pt x="1170666" y="3371479"/>
                  </a:lnTo>
                  <a:lnTo>
                    <a:pt x="1152423" y="3338014"/>
                  </a:lnTo>
                  <a:lnTo>
                    <a:pt x="1121829" y="3282336"/>
                  </a:lnTo>
                  <a:lnTo>
                    <a:pt x="1097267" y="3237838"/>
                  </a:lnTo>
                  <a:lnTo>
                    <a:pt x="1072666" y="3193360"/>
                  </a:lnTo>
                  <a:lnTo>
                    <a:pt x="1048108" y="3148860"/>
                  </a:lnTo>
                  <a:lnTo>
                    <a:pt x="1023672" y="3104297"/>
                  </a:lnTo>
                  <a:lnTo>
                    <a:pt x="999442" y="3059630"/>
                  </a:lnTo>
                  <a:lnTo>
                    <a:pt x="975324" y="3014905"/>
                  </a:lnTo>
                  <a:lnTo>
                    <a:pt x="951303" y="2970131"/>
                  </a:lnTo>
                  <a:lnTo>
                    <a:pt x="927499" y="2925246"/>
                  </a:lnTo>
                  <a:lnTo>
                    <a:pt x="881029" y="2834896"/>
                  </a:lnTo>
                  <a:lnTo>
                    <a:pt x="858593" y="2789313"/>
                  </a:lnTo>
                  <a:lnTo>
                    <a:pt x="836676" y="2743465"/>
                  </a:lnTo>
                  <a:lnTo>
                    <a:pt x="815091" y="2697448"/>
                  </a:lnTo>
                  <a:lnTo>
                    <a:pt x="793652" y="2651356"/>
                  </a:lnTo>
                  <a:lnTo>
                    <a:pt x="756436" y="2570542"/>
                  </a:lnTo>
                  <a:lnTo>
                    <a:pt x="735043" y="2524426"/>
                  </a:lnTo>
                  <a:lnTo>
                    <a:pt x="713739" y="2478266"/>
                  </a:lnTo>
                  <a:lnTo>
                    <a:pt x="692497" y="2432074"/>
                  </a:lnTo>
                  <a:lnTo>
                    <a:pt x="676776" y="2397322"/>
                  </a:lnTo>
                  <a:lnTo>
                    <a:pt x="661127" y="2362533"/>
                  </a:lnTo>
                  <a:lnTo>
                    <a:pt x="645579" y="2327694"/>
                  </a:lnTo>
                  <a:lnTo>
                    <a:pt x="624385" y="2281477"/>
                  </a:lnTo>
                  <a:lnTo>
                    <a:pt x="609450" y="2246324"/>
                  </a:lnTo>
                  <a:lnTo>
                    <a:pt x="588817" y="2199821"/>
                  </a:lnTo>
                  <a:lnTo>
                    <a:pt x="568385" y="2153216"/>
                  </a:lnTo>
                  <a:lnTo>
                    <a:pt x="548284" y="2106441"/>
                  </a:lnTo>
                  <a:lnTo>
                    <a:pt x="528390" y="2059561"/>
                  </a:lnTo>
                  <a:lnTo>
                    <a:pt x="514487" y="2023882"/>
                  </a:lnTo>
                  <a:lnTo>
                    <a:pt x="475395" y="1929766"/>
                  </a:lnTo>
                  <a:lnTo>
                    <a:pt x="422538" y="1799901"/>
                  </a:lnTo>
                  <a:lnTo>
                    <a:pt x="402842" y="1752920"/>
                  </a:lnTo>
                  <a:lnTo>
                    <a:pt x="362747" y="1659316"/>
                  </a:lnTo>
                  <a:lnTo>
                    <a:pt x="342430" y="1612652"/>
                  </a:lnTo>
                  <a:lnTo>
                    <a:pt x="316029" y="1554835"/>
                  </a:lnTo>
                  <a:lnTo>
                    <a:pt x="295055" y="1508505"/>
                  </a:lnTo>
                  <a:lnTo>
                    <a:pt x="273552" y="1462446"/>
                  </a:lnTo>
                  <a:lnTo>
                    <a:pt x="251734" y="1416548"/>
                  </a:lnTo>
                  <a:lnTo>
                    <a:pt x="224090" y="1359365"/>
                  </a:lnTo>
                  <a:lnTo>
                    <a:pt x="202427" y="1313387"/>
                  </a:lnTo>
                  <a:lnTo>
                    <a:pt x="181236" y="1267169"/>
                  </a:lnTo>
                  <a:lnTo>
                    <a:pt x="166145" y="1232096"/>
                  </a:lnTo>
                  <a:lnTo>
                    <a:pt x="152021" y="1196529"/>
                  </a:lnTo>
                  <a:lnTo>
                    <a:pt x="138325" y="1160744"/>
                  </a:lnTo>
                  <a:lnTo>
                    <a:pt x="124518" y="1125016"/>
                  </a:lnTo>
                  <a:lnTo>
                    <a:pt x="115840" y="1100929"/>
                  </a:lnTo>
                  <a:lnTo>
                    <a:pt x="107231" y="1076806"/>
                  </a:lnTo>
                  <a:lnTo>
                    <a:pt x="92723" y="1041435"/>
                  </a:lnTo>
                  <a:lnTo>
                    <a:pt x="83665" y="1017541"/>
                  </a:lnTo>
                  <a:lnTo>
                    <a:pt x="58562" y="959061"/>
                  </a:lnTo>
                  <a:lnTo>
                    <a:pt x="0" y="817850"/>
                  </a:lnTo>
                  <a:lnTo>
                    <a:pt x="131551" y="750719"/>
                  </a:lnTo>
                  <a:lnTo>
                    <a:pt x="140786" y="788781"/>
                  </a:lnTo>
                  <a:lnTo>
                    <a:pt x="148351" y="813436"/>
                  </a:lnTo>
                  <a:lnTo>
                    <a:pt x="156114" y="837991"/>
                  </a:lnTo>
                  <a:lnTo>
                    <a:pt x="158902" y="850826"/>
                  </a:lnTo>
                  <a:lnTo>
                    <a:pt x="159979" y="864535"/>
                  </a:lnTo>
                  <a:lnTo>
                    <a:pt x="159038" y="879273"/>
                  </a:lnTo>
                  <a:lnTo>
                    <a:pt x="155776" y="895195"/>
                  </a:lnTo>
                  <a:lnTo>
                    <a:pt x="156158" y="937775"/>
                  </a:lnTo>
                  <a:lnTo>
                    <a:pt x="164740" y="961911"/>
                  </a:lnTo>
                  <a:lnTo>
                    <a:pt x="192193" y="990676"/>
                  </a:lnTo>
                  <a:lnTo>
                    <a:pt x="226096" y="1001891"/>
                  </a:lnTo>
                  <a:lnTo>
                    <a:pt x="262586" y="997529"/>
                  </a:lnTo>
                  <a:lnTo>
                    <a:pt x="459845" y="896868"/>
                  </a:lnTo>
                  <a:lnTo>
                    <a:pt x="471474" y="905192"/>
                  </a:lnTo>
                  <a:lnTo>
                    <a:pt x="493832" y="908040"/>
                  </a:lnTo>
                  <a:lnTo>
                    <a:pt x="521358" y="908252"/>
                  </a:lnTo>
                  <a:lnTo>
                    <a:pt x="760606" y="786165"/>
                  </a:lnTo>
                  <a:lnTo>
                    <a:pt x="783344" y="788819"/>
                  </a:lnTo>
                  <a:lnTo>
                    <a:pt x="979237" y="688856"/>
                  </a:lnTo>
                  <a:lnTo>
                    <a:pt x="993341" y="695916"/>
                  </a:lnTo>
                  <a:lnTo>
                    <a:pt x="1018921" y="697121"/>
                  </a:lnTo>
                  <a:lnTo>
                    <a:pt x="1236838" y="585918"/>
                  </a:lnTo>
                  <a:lnTo>
                    <a:pt x="1253723" y="591560"/>
                  </a:lnTo>
                  <a:lnTo>
                    <a:pt x="1273110" y="595925"/>
                  </a:lnTo>
                  <a:lnTo>
                    <a:pt x="1955184" y="247865"/>
                  </a:lnTo>
                  <a:lnTo>
                    <a:pt x="1960293" y="259516"/>
                  </a:lnTo>
                  <a:lnTo>
                    <a:pt x="1975532" y="294513"/>
                  </a:lnTo>
                  <a:lnTo>
                    <a:pt x="1997042" y="340569"/>
                  </a:lnTo>
                  <a:lnTo>
                    <a:pt x="2018975" y="386408"/>
                  </a:lnTo>
                  <a:lnTo>
                    <a:pt x="2041255" y="432071"/>
                  </a:lnTo>
                  <a:lnTo>
                    <a:pt x="2063805" y="477596"/>
                  </a:lnTo>
                  <a:lnTo>
                    <a:pt x="2086551" y="523021"/>
                  </a:lnTo>
                  <a:lnTo>
                    <a:pt x="2115142" y="579721"/>
                  </a:lnTo>
                  <a:lnTo>
                    <a:pt x="2132322" y="613728"/>
                  </a:lnTo>
                  <a:lnTo>
                    <a:pt x="2149359" y="647808"/>
                  </a:lnTo>
                  <a:lnTo>
                    <a:pt x="2171995" y="693289"/>
                  </a:lnTo>
                  <a:lnTo>
                    <a:pt x="2194505" y="738834"/>
                  </a:lnTo>
                  <a:lnTo>
                    <a:pt x="2211164" y="773107"/>
                  </a:lnTo>
                  <a:lnTo>
                    <a:pt x="2278310" y="909938"/>
                  </a:lnTo>
                  <a:lnTo>
                    <a:pt x="2300566" y="955613"/>
                  </a:lnTo>
                  <a:lnTo>
                    <a:pt x="2322752" y="1001324"/>
                  </a:lnTo>
                  <a:lnTo>
                    <a:pt x="2344867" y="1047070"/>
                  </a:lnTo>
                  <a:lnTo>
                    <a:pt x="2361490" y="1081362"/>
                  </a:lnTo>
                  <a:lnTo>
                    <a:pt x="2378021" y="1115700"/>
                  </a:lnTo>
                  <a:lnTo>
                    <a:pt x="2394422" y="1150104"/>
                  </a:lnTo>
                  <a:lnTo>
                    <a:pt x="2404886" y="1173281"/>
                  </a:lnTo>
                  <a:lnTo>
                    <a:pt x="2426453" y="1219307"/>
                  </a:lnTo>
                  <a:lnTo>
                    <a:pt x="2442122" y="1254085"/>
                  </a:lnTo>
                  <a:lnTo>
                    <a:pt x="2463413" y="1300253"/>
                  </a:lnTo>
                  <a:lnTo>
                    <a:pt x="2478755" y="1335198"/>
                  </a:lnTo>
                  <a:lnTo>
                    <a:pt x="2499419" y="1381685"/>
                  </a:lnTo>
                  <a:lnTo>
                    <a:pt x="2519891" y="1428270"/>
                  </a:lnTo>
                  <a:lnTo>
                    <a:pt x="2534558" y="1463559"/>
                  </a:lnTo>
                  <a:lnTo>
                    <a:pt x="2555123" y="1510097"/>
                  </a:lnTo>
                  <a:lnTo>
                    <a:pt x="2575503" y="1556730"/>
                  </a:lnTo>
                  <a:lnTo>
                    <a:pt x="2601737" y="1614632"/>
                  </a:lnTo>
                  <a:lnTo>
                    <a:pt x="2622281" y="1661181"/>
                  </a:lnTo>
                  <a:lnTo>
                    <a:pt x="2642904" y="1707688"/>
                  </a:lnTo>
                  <a:lnTo>
                    <a:pt x="2664119" y="1753895"/>
                  </a:lnTo>
                  <a:lnTo>
                    <a:pt x="2679662" y="1788737"/>
                  </a:lnTo>
                  <a:lnTo>
                    <a:pt x="2695285" y="1823539"/>
                  </a:lnTo>
                  <a:lnTo>
                    <a:pt x="2716736" y="1869624"/>
                  </a:lnTo>
                  <a:lnTo>
                    <a:pt x="2738002" y="1915804"/>
                  </a:lnTo>
                  <a:lnTo>
                    <a:pt x="2759314" y="1961961"/>
                  </a:lnTo>
                  <a:lnTo>
                    <a:pt x="2774940" y="1996761"/>
                  </a:lnTo>
                  <a:lnTo>
                    <a:pt x="2796465" y="2042809"/>
                  </a:lnTo>
                  <a:lnTo>
                    <a:pt x="2818120" y="2088791"/>
                  </a:lnTo>
                  <a:lnTo>
                    <a:pt x="2856354" y="2169085"/>
                  </a:lnTo>
                  <a:lnTo>
                    <a:pt x="2854974" y="2697335"/>
                  </a:lnTo>
                  <a:close/>
                </a:path>
                <a:path w="2856865" h="3434079">
                  <a:moveTo>
                    <a:pt x="459845" y="896868"/>
                  </a:moveTo>
                  <a:lnTo>
                    <a:pt x="262586" y="997529"/>
                  </a:lnTo>
                  <a:lnTo>
                    <a:pt x="288257" y="970171"/>
                  </a:lnTo>
                  <a:lnTo>
                    <a:pt x="301776" y="934756"/>
                  </a:lnTo>
                  <a:lnTo>
                    <a:pt x="296035" y="894912"/>
                  </a:lnTo>
                  <a:lnTo>
                    <a:pt x="290256" y="883602"/>
                  </a:lnTo>
                  <a:lnTo>
                    <a:pt x="282035" y="873540"/>
                  </a:lnTo>
                  <a:lnTo>
                    <a:pt x="271104" y="864860"/>
                  </a:lnTo>
                  <a:lnTo>
                    <a:pt x="251426" y="846385"/>
                  </a:lnTo>
                  <a:lnTo>
                    <a:pt x="247757" y="848258"/>
                  </a:lnTo>
                  <a:lnTo>
                    <a:pt x="240593" y="837656"/>
                  </a:lnTo>
                  <a:lnTo>
                    <a:pt x="241077" y="837408"/>
                  </a:lnTo>
                  <a:lnTo>
                    <a:pt x="230833" y="814120"/>
                  </a:lnTo>
                  <a:lnTo>
                    <a:pt x="226704" y="801969"/>
                  </a:lnTo>
                  <a:lnTo>
                    <a:pt x="222782" y="789713"/>
                  </a:lnTo>
                  <a:lnTo>
                    <a:pt x="218926" y="777422"/>
                  </a:lnTo>
                  <a:lnTo>
                    <a:pt x="209349" y="753793"/>
                  </a:lnTo>
                  <a:lnTo>
                    <a:pt x="205680" y="741407"/>
                  </a:lnTo>
                  <a:lnTo>
                    <a:pt x="198723" y="716441"/>
                  </a:lnTo>
                  <a:lnTo>
                    <a:pt x="229516" y="700728"/>
                  </a:lnTo>
                  <a:lnTo>
                    <a:pt x="338773" y="687748"/>
                  </a:lnTo>
                  <a:lnTo>
                    <a:pt x="384337" y="693013"/>
                  </a:lnTo>
                  <a:lnTo>
                    <a:pt x="387855" y="691218"/>
                  </a:lnTo>
                  <a:lnTo>
                    <a:pt x="393713" y="702487"/>
                  </a:lnTo>
                  <a:lnTo>
                    <a:pt x="405619" y="724927"/>
                  </a:lnTo>
                  <a:lnTo>
                    <a:pt x="422893" y="758886"/>
                  </a:lnTo>
                  <a:lnTo>
                    <a:pt x="433843" y="781815"/>
                  </a:lnTo>
                  <a:lnTo>
                    <a:pt x="439400" y="793237"/>
                  </a:lnTo>
                  <a:lnTo>
                    <a:pt x="433717" y="796137"/>
                  </a:lnTo>
                  <a:lnTo>
                    <a:pt x="434646" y="809921"/>
                  </a:lnTo>
                  <a:lnTo>
                    <a:pt x="427826" y="827659"/>
                  </a:lnTo>
                  <a:lnTo>
                    <a:pt x="423531" y="844109"/>
                  </a:lnTo>
                  <a:lnTo>
                    <a:pt x="423515" y="858375"/>
                  </a:lnTo>
                  <a:lnTo>
                    <a:pt x="429533" y="869562"/>
                  </a:lnTo>
                  <a:lnTo>
                    <a:pt x="448215" y="888545"/>
                  </a:lnTo>
                  <a:lnTo>
                    <a:pt x="459845" y="896868"/>
                  </a:lnTo>
                  <a:close/>
                </a:path>
                <a:path w="2856865" h="3434079">
                  <a:moveTo>
                    <a:pt x="715078" y="666817"/>
                  </a:moveTo>
                  <a:lnTo>
                    <a:pt x="521312" y="765696"/>
                  </a:lnTo>
                  <a:lnTo>
                    <a:pt x="512673" y="755846"/>
                  </a:lnTo>
                  <a:lnTo>
                    <a:pt x="510732" y="756836"/>
                  </a:lnTo>
                  <a:lnTo>
                    <a:pt x="504090" y="745968"/>
                  </a:lnTo>
                  <a:lnTo>
                    <a:pt x="492008" y="723617"/>
                  </a:lnTo>
                  <a:lnTo>
                    <a:pt x="463100" y="667079"/>
                  </a:lnTo>
                  <a:lnTo>
                    <a:pt x="457185" y="655839"/>
                  </a:lnTo>
                  <a:lnTo>
                    <a:pt x="454096" y="643158"/>
                  </a:lnTo>
                  <a:lnTo>
                    <a:pt x="552079" y="593157"/>
                  </a:lnTo>
                  <a:lnTo>
                    <a:pt x="586597" y="589801"/>
                  </a:lnTo>
                  <a:lnTo>
                    <a:pt x="667577" y="548477"/>
                  </a:lnTo>
                  <a:lnTo>
                    <a:pt x="675714" y="558583"/>
                  </a:lnTo>
                  <a:lnTo>
                    <a:pt x="680373" y="570463"/>
                  </a:lnTo>
                  <a:lnTo>
                    <a:pt x="689894" y="594121"/>
                  </a:lnTo>
                  <a:lnTo>
                    <a:pt x="693882" y="606344"/>
                  </a:lnTo>
                  <a:lnTo>
                    <a:pt x="703716" y="629841"/>
                  </a:lnTo>
                  <a:lnTo>
                    <a:pt x="707683" y="642075"/>
                  </a:lnTo>
                  <a:lnTo>
                    <a:pt x="712098" y="654080"/>
                  </a:lnTo>
                  <a:lnTo>
                    <a:pt x="715078" y="666817"/>
                  </a:lnTo>
                  <a:close/>
                </a:path>
                <a:path w="2856865" h="3434079">
                  <a:moveTo>
                    <a:pt x="979237" y="688856"/>
                  </a:moveTo>
                  <a:lnTo>
                    <a:pt x="818071" y="771098"/>
                  </a:lnTo>
                  <a:lnTo>
                    <a:pt x="826696" y="752439"/>
                  </a:lnTo>
                  <a:lnTo>
                    <a:pt x="833278" y="734822"/>
                  </a:lnTo>
                  <a:lnTo>
                    <a:pt x="828423" y="694526"/>
                  </a:lnTo>
                  <a:lnTo>
                    <a:pt x="802025" y="665222"/>
                  </a:lnTo>
                  <a:lnTo>
                    <a:pt x="787874" y="658186"/>
                  </a:lnTo>
                  <a:lnTo>
                    <a:pt x="778921" y="648496"/>
                  </a:lnTo>
                  <a:lnTo>
                    <a:pt x="773427" y="637042"/>
                  </a:lnTo>
                  <a:lnTo>
                    <a:pt x="763880" y="613398"/>
                  </a:lnTo>
                  <a:lnTo>
                    <a:pt x="760853" y="600685"/>
                  </a:lnTo>
                  <a:lnTo>
                    <a:pt x="751939" y="576717"/>
                  </a:lnTo>
                  <a:lnTo>
                    <a:pt x="742644" y="552944"/>
                  </a:lnTo>
                  <a:lnTo>
                    <a:pt x="734298" y="528687"/>
                  </a:lnTo>
                  <a:lnTo>
                    <a:pt x="732149" y="515526"/>
                  </a:lnTo>
                  <a:lnTo>
                    <a:pt x="758323" y="502169"/>
                  </a:lnTo>
                  <a:lnTo>
                    <a:pt x="775280" y="507775"/>
                  </a:lnTo>
                  <a:lnTo>
                    <a:pt x="786234" y="502184"/>
                  </a:lnTo>
                  <a:lnTo>
                    <a:pt x="802484" y="508150"/>
                  </a:lnTo>
                  <a:lnTo>
                    <a:pt x="825704" y="496301"/>
                  </a:lnTo>
                  <a:lnTo>
                    <a:pt x="855605" y="495301"/>
                  </a:lnTo>
                  <a:lnTo>
                    <a:pt x="886817" y="493631"/>
                  </a:lnTo>
                  <a:lnTo>
                    <a:pt x="913973" y="479774"/>
                  </a:lnTo>
                  <a:lnTo>
                    <a:pt x="934607" y="526276"/>
                  </a:lnTo>
                  <a:lnTo>
                    <a:pt x="944741" y="549621"/>
                  </a:lnTo>
                  <a:lnTo>
                    <a:pt x="948662" y="561878"/>
                  </a:lnTo>
                  <a:lnTo>
                    <a:pt x="953885" y="573471"/>
                  </a:lnTo>
                  <a:lnTo>
                    <a:pt x="946970" y="577000"/>
                  </a:lnTo>
                  <a:lnTo>
                    <a:pt x="947462" y="591006"/>
                  </a:lnTo>
                  <a:lnTo>
                    <a:pt x="938204" y="624247"/>
                  </a:lnTo>
                  <a:lnTo>
                    <a:pt x="942537" y="650551"/>
                  </a:lnTo>
                  <a:lnTo>
                    <a:pt x="965132" y="681795"/>
                  </a:lnTo>
                  <a:lnTo>
                    <a:pt x="979237" y="688856"/>
                  </a:lnTo>
                  <a:close/>
                </a:path>
                <a:path w="2856865" h="3434079">
                  <a:moveTo>
                    <a:pt x="1520366" y="469751"/>
                  </a:moveTo>
                  <a:lnTo>
                    <a:pt x="1309150" y="577534"/>
                  </a:lnTo>
                  <a:lnTo>
                    <a:pt x="1319851" y="557815"/>
                  </a:lnTo>
                  <a:lnTo>
                    <a:pt x="1327666" y="539569"/>
                  </a:lnTo>
                  <a:lnTo>
                    <a:pt x="1332903" y="522639"/>
                  </a:lnTo>
                  <a:lnTo>
                    <a:pt x="1332976" y="508344"/>
                  </a:lnTo>
                  <a:lnTo>
                    <a:pt x="1321592" y="485637"/>
                  </a:lnTo>
                  <a:lnTo>
                    <a:pt x="1310726" y="476924"/>
                  </a:lnTo>
                  <a:lnTo>
                    <a:pt x="1295033" y="470674"/>
                  </a:lnTo>
                  <a:lnTo>
                    <a:pt x="1276626" y="465809"/>
                  </a:lnTo>
                  <a:lnTo>
                    <a:pt x="1260557" y="445493"/>
                  </a:lnTo>
                  <a:lnTo>
                    <a:pt x="1254991" y="434076"/>
                  </a:lnTo>
                  <a:lnTo>
                    <a:pt x="1244998" y="410659"/>
                  </a:lnTo>
                  <a:lnTo>
                    <a:pt x="1241074" y="398403"/>
                  </a:lnTo>
                  <a:lnTo>
                    <a:pt x="1231990" y="374522"/>
                  </a:lnTo>
                  <a:lnTo>
                    <a:pt x="1223128" y="350529"/>
                  </a:lnTo>
                  <a:lnTo>
                    <a:pt x="1214096" y="326622"/>
                  </a:lnTo>
                  <a:lnTo>
                    <a:pt x="1209812" y="314550"/>
                  </a:lnTo>
                  <a:lnTo>
                    <a:pt x="1212911" y="312969"/>
                  </a:lnTo>
                  <a:lnTo>
                    <a:pt x="1212682" y="298827"/>
                  </a:lnTo>
                  <a:lnTo>
                    <a:pt x="1291090" y="258816"/>
                  </a:lnTo>
                  <a:lnTo>
                    <a:pt x="1368979" y="247585"/>
                  </a:lnTo>
                  <a:lnTo>
                    <a:pt x="1372148" y="245968"/>
                  </a:lnTo>
                  <a:lnTo>
                    <a:pt x="1381623" y="255392"/>
                  </a:lnTo>
                  <a:lnTo>
                    <a:pt x="1397432" y="275840"/>
                  </a:lnTo>
                  <a:lnTo>
                    <a:pt x="1418360" y="307935"/>
                  </a:lnTo>
                  <a:lnTo>
                    <a:pt x="1433273" y="328840"/>
                  </a:lnTo>
                  <a:lnTo>
                    <a:pt x="1453632" y="361225"/>
                  </a:lnTo>
                  <a:lnTo>
                    <a:pt x="1454285" y="360892"/>
                  </a:lnTo>
                  <a:lnTo>
                    <a:pt x="1456889" y="373822"/>
                  </a:lnTo>
                  <a:lnTo>
                    <a:pt x="1458513" y="387251"/>
                  </a:lnTo>
                  <a:lnTo>
                    <a:pt x="1453755" y="403936"/>
                  </a:lnTo>
                  <a:lnTo>
                    <a:pt x="1461719" y="428389"/>
                  </a:lnTo>
                  <a:lnTo>
                    <a:pt x="1476762" y="449228"/>
                  </a:lnTo>
                  <a:lnTo>
                    <a:pt x="1499015" y="466389"/>
                  </a:lnTo>
                  <a:lnTo>
                    <a:pt x="1520366" y="469751"/>
                  </a:lnTo>
                  <a:close/>
                </a:path>
                <a:path w="2856865" h="3434079">
                  <a:moveTo>
                    <a:pt x="1773368" y="340645"/>
                  </a:moveTo>
                  <a:lnTo>
                    <a:pt x="1582392" y="438099"/>
                  </a:lnTo>
                  <a:lnTo>
                    <a:pt x="1587366" y="407045"/>
                  </a:lnTo>
                  <a:lnTo>
                    <a:pt x="1591817" y="390516"/>
                  </a:lnTo>
                  <a:lnTo>
                    <a:pt x="1583541" y="366223"/>
                  </a:lnTo>
                  <a:lnTo>
                    <a:pt x="1567653" y="345815"/>
                  </a:lnTo>
                  <a:lnTo>
                    <a:pt x="1562610" y="348388"/>
                  </a:lnTo>
                  <a:lnTo>
                    <a:pt x="1550317" y="340403"/>
                  </a:lnTo>
                  <a:lnTo>
                    <a:pt x="1516423" y="314925"/>
                  </a:lnTo>
                  <a:lnTo>
                    <a:pt x="1490262" y="285501"/>
                  </a:lnTo>
                  <a:lnTo>
                    <a:pt x="1481699" y="275613"/>
                  </a:lnTo>
                  <a:lnTo>
                    <a:pt x="1473515" y="265531"/>
                  </a:lnTo>
                  <a:lnTo>
                    <a:pt x="1465396" y="255416"/>
                  </a:lnTo>
                  <a:lnTo>
                    <a:pt x="1457028" y="245429"/>
                  </a:lnTo>
                  <a:lnTo>
                    <a:pt x="1450318" y="234595"/>
                  </a:lnTo>
                  <a:lnTo>
                    <a:pt x="1446533" y="222268"/>
                  </a:lnTo>
                  <a:lnTo>
                    <a:pt x="1452098" y="219428"/>
                  </a:lnTo>
                  <a:lnTo>
                    <a:pt x="1456119" y="203119"/>
                  </a:lnTo>
                  <a:lnTo>
                    <a:pt x="1482921" y="189441"/>
                  </a:lnTo>
                  <a:lnTo>
                    <a:pt x="1530713" y="150796"/>
                  </a:lnTo>
                  <a:lnTo>
                    <a:pt x="1615970" y="107289"/>
                  </a:lnTo>
                  <a:lnTo>
                    <a:pt x="1630704" y="85512"/>
                  </a:lnTo>
                  <a:lnTo>
                    <a:pt x="1636872" y="96623"/>
                  </a:lnTo>
                  <a:lnTo>
                    <a:pt x="1643173" y="107665"/>
                  </a:lnTo>
                  <a:lnTo>
                    <a:pt x="1666428" y="152830"/>
                  </a:lnTo>
                  <a:lnTo>
                    <a:pt x="1689452" y="198113"/>
                  </a:lnTo>
                  <a:lnTo>
                    <a:pt x="1700526" y="220978"/>
                  </a:lnTo>
                  <a:lnTo>
                    <a:pt x="1699777" y="221360"/>
                  </a:lnTo>
                  <a:lnTo>
                    <a:pt x="1703682" y="233626"/>
                  </a:lnTo>
                  <a:lnTo>
                    <a:pt x="1706586" y="246402"/>
                  </a:lnTo>
                  <a:lnTo>
                    <a:pt x="1702836" y="248315"/>
                  </a:lnTo>
                  <a:lnTo>
                    <a:pt x="1697465" y="279572"/>
                  </a:lnTo>
                  <a:lnTo>
                    <a:pt x="1704600" y="304447"/>
                  </a:lnTo>
                  <a:lnTo>
                    <a:pt x="1721831" y="324170"/>
                  </a:lnTo>
                  <a:lnTo>
                    <a:pt x="1740974" y="328660"/>
                  </a:lnTo>
                  <a:lnTo>
                    <a:pt x="1773368" y="340645"/>
                  </a:lnTo>
                  <a:close/>
                </a:path>
                <a:path w="2856865" h="3434079">
                  <a:moveTo>
                    <a:pt x="1236838" y="585918"/>
                  </a:moveTo>
                  <a:lnTo>
                    <a:pt x="1044770" y="683931"/>
                  </a:lnTo>
                  <a:lnTo>
                    <a:pt x="1065806" y="658938"/>
                  </a:lnTo>
                  <a:lnTo>
                    <a:pt x="1082722" y="636048"/>
                  </a:lnTo>
                  <a:lnTo>
                    <a:pt x="1082932" y="607425"/>
                  </a:lnTo>
                  <a:lnTo>
                    <a:pt x="1074909" y="583003"/>
                  </a:lnTo>
                  <a:lnTo>
                    <a:pt x="1058049" y="563090"/>
                  </a:lnTo>
                  <a:lnTo>
                    <a:pt x="1037524" y="559306"/>
                  </a:lnTo>
                  <a:lnTo>
                    <a:pt x="1023734" y="552085"/>
                  </a:lnTo>
                  <a:lnTo>
                    <a:pt x="1013757" y="542918"/>
                  </a:lnTo>
                  <a:lnTo>
                    <a:pt x="1006765" y="532228"/>
                  </a:lnTo>
                  <a:lnTo>
                    <a:pt x="1001926" y="520440"/>
                  </a:lnTo>
                  <a:lnTo>
                    <a:pt x="997605" y="508387"/>
                  </a:lnTo>
                  <a:lnTo>
                    <a:pt x="986182" y="485700"/>
                  </a:lnTo>
                  <a:lnTo>
                    <a:pt x="974168" y="463314"/>
                  </a:lnTo>
                  <a:lnTo>
                    <a:pt x="968075" y="452166"/>
                  </a:lnTo>
                  <a:lnTo>
                    <a:pt x="1145260" y="347491"/>
                  </a:lnTo>
                  <a:lnTo>
                    <a:pt x="1159357" y="383071"/>
                  </a:lnTo>
                  <a:lnTo>
                    <a:pt x="1163497" y="395217"/>
                  </a:lnTo>
                  <a:lnTo>
                    <a:pt x="1173300" y="418730"/>
                  </a:lnTo>
                  <a:lnTo>
                    <a:pt x="1185939" y="455054"/>
                  </a:lnTo>
                  <a:lnTo>
                    <a:pt x="1197034" y="492166"/>
                  </a:lnTo>
                  <a:lnTo>
                    <a:pt x="1198441" y="505707"/>
                  </a:lnTo>
                  <a:lnTo>
                    <a:pt x="1197081" y="520659"/>
                  </a:lnTo>
                  <a:lnTo>
                    <a:pt x="1194202" y="536386"/>
                  </a:lnTo>
                  <a:lnTo>
                    <a:pt x="1202580" y="560626"/>
                  </a:lnTo>
                  <a:lnTo>
                    <a:pt x="1210160" y="571017"/>
                  </a:lnTo>
                  <a:lnTo>
                    <a:pt x="1222200" y="579130"/>
                  </a:lnTo>
                  <a:lnTo>
                    <a:pt x="1236838" y="585918"/>
                  </a:lnTo>
                  <a:close/>
                </a:path>
                <a:path w="2856865" h="3434079">
                  <a:moveTo>
                    <a:pt x="1955184" y="247865"/>
                  </a:moveTo>
                  <a:lnTo>
                    <a:pt x="1820379" y="316656"/>
                  </a:lnTo>
                  <a:lnTo>
                    <a:pt x="1836105" y="294373"/>
                  </a:lnTo>
                  <a:lnTo>
                    <a:pt x="1840098" y="263819"/>
                  </a:lnTo>
                  <a:lnTo>
                    <a:pt x="1835185" y="237810"/>
                  </a:lnTo>
                  <a:lnTo>
                    <a:pt x="1820543" y="216766"/>
                  </a:lnTo>
                  <a:lnTo>
                    <a:pt x="1801120" y="212420"/>
                  </a:lnTo>
                  <a:lnTo>
                    <a:pt x="1778616" y="195387"/>
                  </a:lnTo>
                  <a:lnTo>
                    <a:pt x="1767298" y="186905"/>
                  </a:lnTo>
                  <a:lnTo>
                    <a:pt x="1753401" y="165480"/>
                  </a:lnTo>
                  <a:lnTo>
                    <a:pt x="1746253" y="154870"/>
                  </a:lnTo>
                  <a:lnTo>
                    <a:pt x="1739809" y="143900"/>
                  </a:lnTo>
                  <a:lnTo>
                    <a:pt x="1733991" y="132611"/>
                  </a:lnTo>
                  <a:lnTo>
                    <a:pt x="1728446" y="121183"/>
                  </a:lnTo>
                  <a:lnTo>
                    <a:pt x="1722823" y="109794"/>
                  </a:lnTo>
                  <a:lnTo>
                    <a:pt x="1699730" y="64547"/>
                  </a:lnTo>
                  <a:lnTo>
                    <a:pt x="1826219" y="0"/>
                  </a:lnTo>
                  <a:lnTo>
                    <a:pt x="1833147" y="10722"/>
                  </a:lnTo>
                  <a:lnTo>
                    <a:pt x="1876455" y="88428"/>
                  </a:lnTo>
                  <a:lnTo>
                    <a:pt x="1900834" y="133020"/>
                  </a:lnTo>
                  <a:lnTo>
                    <a:pt x="1918365" y="166848"/>
                  </a:lnTo>
                  <a:lnTo>
                    <a:pt x="1939856" y="212913"/>
                  </a:lnTo>
                  <a:lnTo>
                    <a:pt x="1955184" y="247865"/>
                  </a:lnTo>
                  <a:close/>
                </a:path>
                <a:path w="2856865" h="3434079">
                  <a:moveTo>
                    <a:pt x="760606" y="786165"/>
                  </a:moveTo>
                  <a:lnTo>
                    <a:pt x="558418" y="889340"/>
                  </a:lnTo>
                  <a:lnTo>
                    <a:pt x="568416" y="869981"/>
                  </a:lnTo>
                  <a:lnTo>
                    <a:pt x="576284" y="851707"/>
                  </a:lnTo>
                  <a:lnTo>
                    <a:pt x="572922" y="824907"/>
                  </a:lnTo>
                  <a:lnTo>
                    <a:pt x="562975" y="801467"/>
                  </a:lnTo>
                  <a:lnTo>
                    <a:pt x="546850" y="781179"/>
                  </a:lnTo>
                  <a:lnTo>
                    <a:pt x="524956" y="763836"/>
                  </a:lnTo>
                  <a:lnTo>
                    <a:pt x="710101" y="669357"/>
                  </a:lnTo>
                  <a:lnTo>
                    <a:pt x="707963" y="684706"/>
                  </a:lnTo>
                  <a:lnTo>
                    <a:pt x="696722" y="704700"/>
                  </a:lnTo>
                  <a:lnTo>
                    <a:pt x="690885" y="721937"/>
                  </a:lnTo>
                  <a:lnTo>
                    <a:pt x="696467" y="747604"/>
                  </a:lnTo>
                  <a:lnTo>
                    <a:pt x="702162" y="758956"/>
                  </a:lnTo>
                  <a:lnTo>
                    <a:pt x="719968" y="778386"/>
                  </a:lnTo>
                  <a:lnTo>
                    <a:pt x="738503" y="783186"/>
                  </a:lnTo>
                  <a:lnTo>
                    <a:pt x="760606" y="786165"/>
                  </a:lnTo>
                  <a:close/>
                </a:path>
              </a:pathLst>
            </a:custGeom>
            <a:solidFill>
              <a:srgbClr val="C8EC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48331" y="3846634"/>
              <a:ext cx="2605405" cy="2725420"/>
            </a:xfrm>
            <a:custGeom>
              <a:avLst/>
              <a:gdLst/>
              <a:ahLst/>
              <a:cxnLst/>
              <a:rect l="l" t="t" r="r" b="b"/>
              <a:pathLst>
                <a:path w="2605404" h="2725420">
                  <a:moveTo>
                    <a:pt x="2252206" y="872756"/>
                  </a:moveTo>
                  <a:lnTo>
                    <a:pt x="2204814" y="894193"/>
                  </a:lnTo>
                  <a:lnTo>
                    <a:pt x="1998163" y="991067"/>
                  </a:lnTo>
                  <a:lnTo>
                    <a:pt x="389905" y="1799417"/>
                  </a:lnTo>
                  <a:lnTo>
                    <a:pt x="376772" y="1770093"/>
                  </a:lnTo>
                  <a:lnTo>
                    <a:pt x="1909951" y="993585"/>
                  </a:lnTo>
                  <a:lnTo>
                    <a:pt x="2124077" y="891904"/>
                  </a:lnTo>
                  <a:lnTo>
                    <a:pt x="2237914" y="840094"/>
                  </a:lnTo>
                  <a:lnTo>
                    <a:pt x="2252206" y="872756"/>
                  </a:lnTo>
                  <a:close/>
                </a:path>
                <a:path w="2605404" h="2725420">
                  <a:moveTo>
                    <a:pt x="736591" y="2519281"/>
                  </a:moveTo>
                  <a:lnTo>
                    <a:pt x="721167" y="2490622"/>
                  </a:lnTo>
                  <a:lnTo>
                    <a:pt x="835934" y="2431808"/>
                  </a:lnTo>
                  <a:lnTo>
                    <a:pt x="978463" y="2355808"/>
                  </a:lnTo>
                  <a:lnTo>
                    <a:pt x="1770254" y="1947281"/>
                  </a:lnTo>
                  <a:lnTo>
                    <a:pt x="1814887" y="1924864"/>
                  </a:lnTo>
                  <a:lnTo>
                    <a:pt x="2567266" y="1570401"/>
                  </a:lnTo>
                  <a:lnTo>
                    <a:pt x="2570654" y="1577559"/>
                  </a:lnTo>
                  <a:lnTo>
                    <a:pt x="1102571" y="2326717"/>
                  </a:lnTo>
                  <a:lnTo>
                    <a:pt x="736591" y="2519281"/>
                  </a:lnTo>
                  <a:close/>
                </a:path>
                <a:path w="2605404" h="2725420">
                  <a:moveTo>
                    <a:pt x="2582541" y="1602675"/>
                  </a:moveTo>
                  <a:lnTo>
                    <a:pt x="1914258" y="1916622"/>
                  </a:lnTo>
                  <a:lnTo>
                    <a:pt x="1102571" y="2326717"/>
                  </a:lnTo>
                  <a:lnTo>
                    <a:pt x="2570654" y="1577559"/>
                  </a:lnTo>
                  <a:lnTo>
                    <a:pt x="2582541" y="1602675"/>
                  </a:lnTo>
                  <a:close/>
                </a:path>
                <a:path w="2605404" h="2725420">
                  <a:moveTo>
                    <a:pt x="1849344" y="32079"/>
                  </a:moveTo>
                  <a:lnTo>
                    <a:pt x="1167406" y="357721"/>
                  </a:lnTo>
                  <a:lnTo>
                    <a:pt x="467256" y="708890"/>
                  </a:lnTo>
                  <a:lnTo>
                    <a:pt x="14926" y="928361"/>
                  </a:lnTo>
                  <a:lnTo>
                    <a:pt x="0" y="897106"/>
                  </a:lnTo>
                  <a:lnTo>
                    <a:pt x="1221123" y="291715"/>
                  </a:lnTo>
                  <a:lnTo>
                    <a:pt x="1833198" y="0"/>
                  </a:lnTo>
                  <a:lnTo>
                    <a:pt x="1849344" y="32079"/>
                  </a:lnTo>
                  <a:close/>
                </a:path>
                <a:path w="2605404" h="2725420">
                  <a:moveTo>
                    <a:pt x="851743" y="1009436"/>
                  </a:moveTo>
                  <a:lnTo>
                    <a:pt x="384333" y="1247954"/>
                  </a:lnTo>
                  <a:lnTo>
                    <a:pt x="666121" y="1101373"/>
                  </a:lnTo>
                  <a:lnTo>
                    <a:pt x="760470" y="1053875"/>
                  </a:lnTo>
                  <a:lnTo>
                    <a:pt x="851743" y="1009436"/>
                  </a:lnTo>
                  <a:close/>
                </a:path>
                <a:path w="2605404" h="2725420">
                  <a:moveTo>
                    <a:pt x="209698" y="1375115"/>
                  </a:moveTo>
                  <a:lnTo>
                    <a:pt x="302058" y="1289633"/>
                  </a:lnTo>
                  <a:lnTo>
                    <a:pt x="337049" y="1271740"/>
                  </a:lnTo>
                  <a:lnTo>
                    <a:pt x="851743" y="1009436"/>
                  </a:lnTo>
                  <a:lnTo>
                    <a:pt x="1483110" y="703448"/>
                  </a:lnTo>
                  <a:lnTo>
                    <a:pt x="1750497" y="581246"/>
                  </a:lnTo>
                  <a:lnTo>
                    <a:pt x="1829290" y="546352"/>
                  </a:lnTo>
                  <a:lnTo>
                    <a:pt x="360517" y="1295862"/>
                  </a:lnTo>
                  <a:lnTo>
                    <a:pt x="322593" y="1315238"/>
                  </a:lnTo>
                  <a:lnTo>
                    <a:pt x="209698" y="1375115"/>
                  </a:lnTo>
                  <a:close/>
                </a:path>
                <a:path w="2605404" h="2725420">
                  <a:moveTo>
                    <a:pt x="2070706" y="481001"/>
                  </a:moveTo>
                  <a:lnTo>
                    <a:pt x="1932435" y="540090"/>
                  </a:lnTo>
                  <a:lnTo>
                    <a:pt x="1784567" y="604938"/>
                  </a:lnTo>
                  <a:lnTo>
                    <a:pt x="1506930" y="731723"/>
                  </a:lnTo>
                  <a:lnTo>
                    <a:pt x="360517" y="1295862"/>
                  </a:lnTo>
                  <a:lnTo>
                    <a:pt x="1829290" y="546352"/>
                  </a:lnTo>
                  <a:lnTo>
                    <a:pt x="1834920" y="543871"/>
                  </a:lnTo>
                  <a:lnTo>
                    <a:pt x="2055145" y="449071"/>
                  </a:lnTo>
                  <a:lnTo>
                    <a:pt x="2070706" y="481001"/>
                  </a:lnTo>
                  <a:close/>
                </a:path>
                <a:path w="2605404" h="2725420">
                  <a:moveTo>
                    <a:pt x="497906" y="2036318"/>
                  </a:moveTo>
                  <a:lnTo>
                    <a:pt x="484202" y="2006730"/>
                  </a:lnTo>
                  <a:lnTo>
                    <a:pt x="567022" y="1964244"/>
                  </a:lnTo>
                  <a:lnTo>
                    <a:pt x="691503" y="1900994"/>
                  </a:lnTo>
                  <a:lnTo>
                    <a:pt x="691828" y="1901632"/>
                  </a:lnTo>
                  <a:lnTo>
                    <a:pt x="948464" y="1770672"/>
                  </a:lnTo>
                  <a:lnTo>
                    <a:pt x="1917318" y="1302503"/>
                  </a:lnTo>
                  <a:lnTo>
                    <a:pt x="2080012" y="1227576"/>
                  </a:lnTo>
                  <a:lnTo>
                    <a:pt x="591212" y="1987306"/>
                  </a:lnTo>
                  <a:lnTo>
                    <a:pt x="497906" y="2036318"/>
                  </a:lnTo>
                  <a:close/>
                </a:path>
                <a:path w="2605404" h="2725420">
                  <a:moveTo>
                    <a:pt x="948464" y="1770672"/>
                  </a:moveTo>
                  <a:lnTo>
                    <a:pt x="691828" y="1901632"/>
                  </a:lnTo>
                  <a:lnTo>
                    <a:pt x="885609" y="1802565"/>
                  </a:lnTo>
                  <a:lnTo>
                    <a:pt x="948464" y="1770672"/>
                  </a:lnTo>
                  <a:close/>
                </a:path>
                <a:path w="2605404" h="2725420">
                  <a:moveTo>
                    <a:pt x="2368846" y="1137279"/>
                  </a:moveTo>
                  <a:lnTo>
                    <a:pt x="2259782" y="1183873"/>
                  </a:lnTo>
                  <a:lnTo>
                    <a:pt x="1829283" y="1383953"/>
                  </a:lnTo>
                  <a:lnTo>
                    <a:pt x="637553" y="1963974"/>
                  </a:lnTo>
                  <a:lnTo>
                    <a:pt x="591212" y="1987306"/>
                  </a:lnTo>
                  <a:lnTo>
                    <a:pt x="2080012" y="1227576"/>
                  </a:lnTo>
                  <a:lnTo>
                    <a:pt x="2289702" y="1134212"/>
                  </a:lnTo>
                  <a:lnTo>
                    <a:pt x="2354926" y="1105985"/>
                  </a:lnTo>
                  <a:lnTo>
                    <a:pt x="2368846" y="1137279"/>
                  </a:lnTo>
                  <a:close/>
                </a:path>
                <a:path w="2605404" h="2725420">
                  <a:moveTo>
                    <a:pt x="2605167" y="1889688"/>
                  </a:moveTo>
                  <a:lnTo>
                    <a:pt x="2011261" y="2157720"/>
                  </a:lnTo>
                  <a:lnTo>
                    <a:pt x="1457414" y="2419860"/>
                  </a:lnTo>
                  <a:lnTo>
                    <a:pt x="849399" y="2725294"/>
                  </a:lnTo>
                  <a:lnTo>
                    <a:pt x="832015" y="2693821"/>
                  </a:lnTo>
                  <a:lnTo>
                    <a:pt x="1274821" y="2470024"/>
                  </a:lnTo>
                  <a:lnTo>
                    <a:pt x="1564769" y="2327929"/>
                  </a:lnTo>
                  <a:lnTo>
                    <a:pt x="2047644" y="2101485"/>
                  </a:lnTo>
                  <a:lnTo>
                    <a:pt x="2605167" y="1851711"/>
                  </a:lnTo>
                  <a:lnTo>
                    <a:pt x="2605167" y="1889688"/>
                  </a:lnTo>
                  <a:close/>
                </a:path>
                <a:path w="2605404" h="2725420">
                  <a:moveTo>
                    <a:pt x="1274821" y="2470024"/>
                  </a:moveTo>
                  <a:lnTo>
                    <a:pt x="1099974" y="2559248"/>
                  </a:lnTo>
                  <a:lnTo>
                    <a:pt x="1195667" y="2510249"/>
                  </a:lnTo>
                  <a:lnTo>
                    <a:pt x="1274821" y="2470024"/>
                  </a:lnTo>
                  <a:close/>
                </a:path>
                <a:path w="2605404" h="2725420">
                  <a:moveTo>
                    <a:pt x="2470793" y="1362529"/>
                  </a:moveTo>
                  <a:lnTo>
                    <a:pt x="2443558" y="1374363"/>
                  </a:lnTo>
                  <a:lnTo>
                    <a:pt x="2136747" y="1512845"/>
                  </a:lnTo>
                  <a:lnTo>
                    <a:pt x="1819177" y="1664323"/>
                  </a:lnTo>
                  <a:lnTo>
                    <a:pt x="604730" y="2265090"/>
                  </a:lnTo>
                  <a:lnTo>
                    <a:pt x="596326" y="2247556"/>
                  </a:lnTo>
                  <a:lnTo>
                    <a:pt x="1793280" y="1636754"/>
                  </a:lnTo>
                  <a:lnTo>
                    <a:pt x="2180388" y="1453153"/>
                  </a:lnTo>
                  <a:lnTo>
                    <a:pt x="2222764" y="1433994"/>
                  </a:lnTo>
                  <a:lnTo>
                    <a:pt x="2457490" y="1333415"/>
                  </a:lnTo>
                  <a:lnTo>
                    <a:pt x="2460948" y="1341021"/>
                  </a:lnTo>
                  <a:lnTo>
                    <a:pt x="2462053" y="1343493"/>
                  </a:lnTo>
                  <a:lnTo>
                    <a:pt x="2470793" y="1362529"/>
                  </a:lnTo>
                  <a:close/>
                </a:path>
                <a:path w="2605404" h="2725420">
                  <a:moveTo>
                    <a:pt x="1773749" y="300315"/>
                  </a:moveTo>
                  <a:lnTo>
                    <a:pt x="554320" y="922586"/>
                  </a:lnTo>
                  <a:lnTo>
                    <a:pt x="1576821" y="396602"/>
                  </a:lnTo>
                  <a:lnTo>
                    <a:pt x="1665676" y="352123"/>
                  </a:lnTo>
                  <a:lnTo>
                    <a:pt x="1765819" y="304051"/>
                  </a:lnTo>
                  <a:lnTo>
                    <a:pt x="1773749" y="300315"/>
                  </a:lnTo>
                  <a:close/>
                </a:path>
                <a:path w="2605404" h="2725420">
                  <a:moveTo>
                    <a:pt x="127935" y="1178631"/>
                  </a:moveTo>
                  <a:lnTo>
                    <a:pt x="124516" y="1170778"/>
                  </a:lnTo>
                  <a:lnTo>
                    <a:pt x="114189" y="1147247"/>
                  </a:lnTo>
                  <a:lnTo>
                    <a:pt x="200084" y="1103036"/>
                  </a:lnTo>
                  <a:lnTo>
                    <a:pt x="1773749" y="300315"/>
                  </a:lnTo>
                  <a:lnTo>
                    <a:pt x="1836120" y="271270"/>
                  </a:lnTo>
                  <a:lnTo>
                    <a:pt x="1944661" y="223044"/>
                  </a:lnTo>
                  <a:lnTo>
                    <a:pt x="1954100" y="242303"/>
                  </a:lnTo>
                  <a:lnTo>
                    <a:pt x="1132328" y="661651"/>
                  </a:lnTo>
                  <a:lnTo>
                    <a:pt x="127935" y="1178631"/>
                  </a:lnTo>
                  <a:close/>
                </a:path>
                <a:path w="2605404" h="2725420">
                  <a:moveTo>
                    <a:pt x="1959402" y="253120"/>
                  </a:moveTo>
                  <a:lnTo>
                    <a:pt x="1790345" y="331688"/>
                  </a:lnTo>
                  <a:lnTo>
                    <a:pt x="1660356" y="395135"/>
                  </a:lnTo>
                  <a:lnTo>
                    <a:pt x="1132328" y="661651"/>
                  </a:lnTo>
                  <a:lnTo>
                    <a:pt x="1954100" y="242303"/>
                  </a:lnTo>
                  <a:lnTo>
                    <a:pt x="1959402" y="253120"/>
                  </a:lnTo>
                  <a:close/>
                </a:path>
                <a:path w="2605404" h="2725420">
                  <a:moveTo>
                    <a:pt x="2165044" y="678808"/>
                  </a:moveTo>
                  <a:lnTo>
                    <a:pt x="1921678" y="791606"/>
                  </a:lnTo>
                  <a:lnTo>
                    <a:pt x="1029374" y="1223996"/>
                  </a:lnTo>
                  <a:lnTo>
                    <a:pt x="299227" y="1592776"/>
                  </a:lnTo>
                  <a:lnTo>
                    <a:pt x="298412" y="1590850"/>
                  </a:lnTo>
                  <a:lnTo>
                    <a:pt x="297823" y="1589541"/>
                  </a:lnTo>
                  <a:lnTo>
                    <a:pt x="293587" y="1579442"/>
                  </a:lnTo>
                  <a:lnTo>
                    <a:pt x="285508" y="1559827"/>
                  </a:lnTo>
                  <a:lnTo>
                    <a:pt x="471002" y="1465124"/>
                  </a:lnTo>
                  <a:lnTo>
                    <a:pt x="882570" y="1256288"/>
                  </a:lnTo>
                  <a:lnTo>
                    <a:pt x="1919288" y="753237"/>
                  </a:lnTo>
                  <a:lnTo>
                    <a:pt x="2126446" y="656401"/>
                  </a:lnTo>
                  <a:lnTo>
                    <a:pt x="2149813" y="645962"/>
                  </a:lnTo>
                  <a:lnTo>
                    <a:pt x="2152189" y="651027"/>
                  </a:lnTo>
                  <a:lnTo>
                    <a:pt x="2153748" y="654267"/>
                  </a:lnTo>
                  <a:lnTo>
                    <a:pt x="2159667" y="667080"/>
                  </a:lnTo>
                  <a:lnTo>
                    <a:pt x="2161911" y="672023"/>
                  </a:lnTo>
                  <a:lnTo>
                    <a:pt x="2165044" y="678808"/>
                  </a:lnTo>
                  <a:close/>
                </a:path>
              </a:pathLst>
            </a:custGeom>
            <a:solidFill>
              <a:srgbClr val="FD95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4030" y="2428658"/>
              <a:ext cx="2330659" cy="242510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91712" y="3933005"/>
            <a:ext cx="5329275" cy="25051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3570" marR="615950" algn="ctr"/>
            <a:r>
              <a:rPr b="1" spc="75" dirty="0">
                <a:latin typeface="Arial"/>
                <a:cs typeface="Arial"/>
              </a:rPr>
              <a:t>Жалоба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spc="20" dirty="0">
                <a:latin typeface="Arial"/>
                <a:cs typeface="Arial"/>
              </a:rPr>
              <a:t>на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spc="50" dirty="0">
                <a:latin typeface="Arial"/>
                <a:cs typeface="Arial"/>
              </a:rPr>
              <a:t>решение,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spc="35" dirty="0">
                <a:latin typeface="Arial"/>
                <a:cs typeface="Arial"/>
              </a:rPr>
              <a:t>действия </a:t>
            </a:r>
            <a:r>
              <a:rPr b="1" spc="-52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(бездействие)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45" dirty="0">
                <a:latin typeface="Arial"/>
                <a:cs typeface="Arial"/>
              </a:rPr>
              <a:t>услугодателя</a:t>
            </a:r>
            <a:endParaRPr dirty="0">
              <a:latin typeface="Arial"/>
              <a:cs typeface="Arial"/>
            </a:endParaRPr>
          </a:p>
          <a:p>
            <a:pPr marL="12700" marR="5080" algn="ctr"/>
            <a:r>
              <a:rPr b="1" spc="5" dirty="0">
                <a:latin typeface="Arial"/>
                <a:cs typeface="Arial"/>
              </a:rPr>
              <a:t>по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25" dirty="0">
                <a:latin typeface="Arial"/>
                <a:cs typeface="Arial"/>
              </a:rPr>
              <a:t>вопросам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40" dirty="0">
                <a:latin typeface="Arial"/>
                <a:cs typeface="Arial"/>
              </a:rPr>
              <a:t>оказания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40" dirty="0">
                <a:latin typeface="Arial"/>
                <a:cs typeface="Arial"/>
              </a:rPr>
              <a:t>государственной </a:t>
            </a:r>
            <a:r>
              <a:rPr b="1" spc="-525" dirty="0">
                <a:latin typeface="Arial"/>
                <a:cs typeface="Arial"/>
              </a:rPr>
              <a:t> </a:t>
            </a:r>
            <a:r>
              <a:rPr b="1" spc="40" dirty="0">
                <a:latin typeface="Arial"/>
                <a:cs typeface="Arial"/>
              </a:rPr>
              <a:t>услуги </a:t>
            </a:r>
            <a:r>
              <a:rPr b="1" spc="5" dirty="0">
                <a:latin typeface="Arial"/>
                <a:cs typeface="Arial"/>
              </a:rPr>
              <a:t>по </a:t>
            </a:r>
            <a:r>
              <a:rPr b="1" spc="45" dirty="0">
                <a:latin typeface="Arial"/>
                <a:cs typeface="Arial"/>
              </a:rPr>
              <a:t>постановке </a:t>
            </a:r>
            <a:r>
              <a:rPr b="1" spc="20" dirty="0">
                <a:latin typeface="Arial"/>
                <a:cs typeface="Arial"/>
              </a:rPr>
              <a:t>на </a:t>
            </a:r>
            <a:r>
              <a:rPr b="1" spc="40" dirty="0" err="1">
                <a:latin typeface="Arial"/>
                <a:cs typeface="Arial"/>
              </a:rPr>
              <a:t>очередь</a:t>
            </a:r>
            <a:r>
              <a:rPr b="1" spc="40" dirty="0">
                <a:latin typeface="Arial"/>
                <a:cs typeface="Arial"/>
              </a:rPr>
              <a:t> </a:t>
            </a:r>
            <a:r>
              <a:rPr b="1" spc="45" dirty="0">
                <a:latin typeface="Arial"/>
                <a:cs typeface="Arial"/>
              </a:rPr>
              <a:t> </a:t>
            </a:r>
            <a:r>
              <a:rPr b="1" spc="130" dirty="0" err="1">
                <a:latin typeface="Arial"/>
                <a:cs typeface="Arial"/>
              </a:rPr>
              <a:t>может</a:t>
            </a:r>
            <a:r>
              <a:rPr lang="kk-KZ" b="1" spc="130" dirty="0">
                <a:latin typeface="Arial"/>
                <a:cs typeface="Arial"/>
              </a:rPr>
              <a:t> </a:t>
            </a:r>
            <a:r>
              <a:rPr b="1" spc="10" dirty="0" err="1">
                <a:latin typeface="Arial"/>
                <a:cs typeface="Arial"/>
              </a:rPr>
              <a:t>быть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подана </a:t>
            </a:r>
            <a:r>
              <a:rPr b="1" spc="20" dirty="0">
                <a:latin typeface="Arial"/>
                <a:cs typeface="Arial"/>
              </a:rPr>
              <a:t>на имя </a:t>
            </a:r>
            <a:r>
              <a:rPr b="1" spc="40" dirty="0">
                <a:latin typeface="Arial"/>
                <a:cs typeface="Arial"/>
              </a:rPr>
              <a:t>руководителя </a:t>
            </a:r>
            <a:r>
              <a:rPr b="1" spc="45" dirty="0">
                <a:latin typeface="Arial"/>
                <a:cs typeface="Arial"/>
              </a:rPr>
              <a:t> услугодателя,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65" dirty="0">
                <a:latin typeface="Arial"/>
                <a:cs typeface="Arial"/>
              </a:rPr>
              <a:t>в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уполномоченный</a:t>
            </a:r>
            <a:r>
              <a:rPr b="1" spc="-75" dirty="0">
                <a:latin typeface="Arial"/>
                <a:cs typeface="Arial"/>
              </a:rPr>
              <a:t> </a:t>
            </a:r>
            <a:r>
              <a:rPr b="1" spc="40" dirty="0" err="1">
                <a:latin typeface="Arial"/>
                <a:cs typeface="Arial"/>
              </a:rPr>
              <a:t>орган</a:t>
            </a:r>
            <a:r>
              <a:rPr b="1" spc="40" dirty="0">
                <a:latin typeface="Arial"/>
                <a:cs typeface="Arial"/>
              </a:rPr>
              <a:t> </a:t>
            </a:r>
            <a:r>
              <a:rPr b="1" spc="-525" dirty="0">
                <a:latin typeface="Arial"/>
                <a:cs typeface="Arial"/>
              </a:rPr>
              <a:t> </a:t>
            </a:r>
            <a:r>
              <a:rPr b="1" spc="5" dirty="0" err="1">
                <a:latin typeface="Arial"/>
                <a:cs typeface="Arial"/>
              </a:rPr>
              <a:t>по</a:t>
            </a:r>
            <a:r>
              <a:rPr lang="kk-KZ" b="1" spc="5" dirty="0">
                <a:latin typeface="Arial"/>
                <a:cs typeface="Arial"/>
              </a:rPr>
              <a:t> </a:t>
            </a:r>
            <a:r>
              <a:rPr b="1" spc="90" dirty="0" err="1">
                <a:latin typeface="Arial"/>
                <a:cs typeface="Arial"/>
              </a:rPr>
              <a:t>оценке</a:t>
            </a:r>
            <a:r>
              <a:rPr b="1" spc="90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и </a:t>
            </a:r>
            <a:r>
              <a:rPr b="1" spc="35" dirty="0">
                <a:latin typeface="Arial"/>
                <a:cs typeface="Arial"/>
              </a:rPr>
              <a:t>контролю </a:t>
            </a:r>
            <a:r>
              <a:rPr b="1" spc="60" dirty="0">
                <a:latin typeface="Arial"/>
                <a:cs typeface="Arial"/>
              </a:rPr>
              <a:t>за качеством 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40" dirty="0">
                <a:latin typeface="Arial"/>
                <a:cs typeface="Arial"/>
              </a:rPr>
              <a:t>оказания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spc="40" dirty="0">
                <a:latin typeface="Arial"/>
                <a:cs typeface="Arial"/>
              </a:rPr>
              <a:t>государственных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b="1" spc="50" dirty="0">
                <a:latin typeface="Arial"/>
                <a:cs typeface="Arial"/>
              </a:rPr>
              <a:t>услуг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-65" dirty="0">
                <a:latin typeface="Arial"/>
                <a:cs typeface="Arial"/>
              </a:rPr>
              <a:t>в </a:t>
            </a:r>
            <a:r>
              <a:rPr b="1" spc="-530" dirty="0">
                <a:latin typeface="Arial"/>
                <a:cs typeface="Arial"/>
              </a:rPr>
              <a:t> </a:t>
            </a:r>
            <a:r>
              <a:rPr b="1" spc="45" dirty="0" err="1">
                <a:latin typeface="Arial"/>
                <a:cs typeface="Arial"/>
              </a:rPr>
              <a:t>соответствии</a:t>
            </a:r>
            <a:r>
              <a:rPr lang="kk-KZ" b="1" spc="45" dirty="0">
                <a:latin typeface="Arial"/>
                <a:cs typeface="Arial"/>
              </a:rPr>
              <a:t> </a:t>
            </a:r>
            <a:r>
              <a:rPr b="1" spc="70" dirty="0">
                <a:latin typeface="Arial"/>
                <a:cs typeface="Arial"/>
              </a:rPr>
              <a:t>с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45" dirty="0">
                <a:latin typeface="Arial"/>
                <a:cs typeface="Arial"/>
              </a:rPr>
              <a:t>законодательством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Республики </a:t>
            </a:r>
            <a:r>
              <a:rPr b="1" spc="-530" dirty="0">
                <a:latin typeface="Arial"/>
                <a:cs typeface="Arial"/>
              </a:rPr>
              <a:t> </a:t>
            </a:r>
            <a:r>
              <a:rPr b="1" spc="75" dirty="0">
                <a:latin typeface="Arial"/>
                <a:cs typeface="Arial"/>
              </a:rPr>
              <a:t>Казахстан.</a:t>
            </a:r>
            <a:endParaRPr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59" y="898979"/>
            <a:ext cx="8739225" cy="1785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230" marR="308610" algn="ctr">
              <a:lnSpc>
                <a:spcPct val="108000"/>
              </a:lnSpc>
              <a:spcBef>
                <a:spcPts val="100"/>
              </a:spcBef>
            </a:pPr>
            <a:r>
              <a:rPr b="1" spc="114" dirty="0">
                <a:latin typeface="Arial"/>
                <a:cs typeface="Arial"/>
              </a:rPr>
              <a:t>Кезекке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95" dirty="0">
                <a:latin typeface="Arial"/>
                <a:cs typeface="Arial"/>
              </a:rPr>
              <a:t>қою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бойынша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85" dirty="0">
                <a:latin typeface="Arial"/>
                <a:cs typeface="Arial"/>
              </a:rPr>
              <a:t>Мемлекеттік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90" dirty="0">
                <a:latin typeface="Arial"/>
                <a:cs typeface="Arial"/>
              </a:rPr>
              <a:t>қызмет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70" dirty="0">
                <a:latin typeface="Arial"/>
                <a:cs typeface="Arial"/>
              </a:rPr>
              <a:t>көрсету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мәселелері </a:t>
            </a:r>
            <a:r>
              <a:rPr b="1" spc="-509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бойынша </a:t>
            </a:r>
            <a:r>
              <a:rPr b="1" spc="40" dirty="0">
                <a:latin typeface="Arial"/>
                <a:cs typeface="Arial"/>
              </a:rPr>
              <a:t>көрсетілетін </a:t>
            </a:r>
            <a:r>
              <a:rPr b="1" spc="80" dirty="0">
                <a:latin typeface="Arial"/>
                <a:cs typeface="Arial"/>
              </a:rPr>
              <a:t>қызметті </a:t>
            </a:r>
            <a:r>
              <a:rPr b="1" spc="35" dirty="0">
                <a:latin typeface="Arial"/>
                <a:cs typeface="Arial"/>
              </a:rPr>
              <a:t>берушінің </a:t>
            </a:r>
            <a:r>
              <a:rPr b="1" spc="30" dirty="0">
                <a:latin typeface="Arial"/>
                <a:cs typeface="Arial"/>
              </a:rPr>
              <a:t>шешіміне, </a:t>
            </a:r>
            <a:r>
              <a:rPr b="1" spc="60" dirty="0">
                <a:latin typeface="Arial"/>
                <a:cs typeface="Arial"/>
              </a:rPr>
              <a:t>әрекетіне 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60" dirty="0">
                <a:latin typeface="Arial"/>
                <a:cs typeface="Arial"/>
              </a:rPr>
              <a:t>(әрекетсіздігіне)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30" dirty="0" err="1">
                <a:latin typeface="Arial"/>
                <a:cs typeface="Arial"/>
              </a:rPr>
              <a:t>шағым</a:t>
            </a:r>
            <a:r>
              <a:rPr lang="kk-KZ" b="1" spc="30" dirty="0">
                <a:latin typeface="Arial"/>
                <a:cs typeface="Arial"/>
              </a:rPr>
              <a:t> </a:t>
            </a:r>
            <a:r>
              <a:rPr b="1" spc="80" dirty="0" err="1">
                <a:latin typeface="Arial"/>
                <a:cs typeface="Arial"/>
              </a:rPr>
              <a:t>қызметті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беруші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10" dirty="0">
                <a:latin typeface="Arial"/>
                <a:cs typeface="Arial"/>
              </a:rPr>
              <a:t>басшысының</a:t>
            </a:r>
            <a:r>
              <a:rPr b="1" spc="-90" dirty="0">
                <a:latin typeface="Arial"/>
                <a:cs typeface="Arial"/>
              </a:rPr>
              <a:t> </a:t>
            </a:r>
            <a:r>
              <a:rPr b="1" spc="25" dirty="0">
                <a:latin typeface="Arial"/>
                <a:cs typeface="Arial"/>
              </a:rPr>
              <a:t>атына,</a:t>
            </a:r>
            <a:endParaRPr dirty="0">
              <a:latin typeface="Arial"/>
              <a:cs typeface="Arial"/>
            </a:endParaRPr>
          </a:p>
          <a:p>
            <a:pPr marL="12700" marR="5080" indent="-635" algn="ctr">
              <a:lnSpc>
                <a:spcPct val="108000"/>
              </a:lnSpc>
            </a:pPr>
            <a:r>
              <a:rPr b="1" spc="110" dirty="0">
                <a:latin typeface="Arial"/>
                <a:cs typeface="Arial"/>
              </a:rPr>
              <a:t>Қазақстан </a:t>
            </a:r>
            <a:r>
              <a:rPr b="1" spc="20" dirty="0">
                <a:latin typeface="Arial"/>
                <a:cs typeface="Arial"/>
              </a:rPr>
              <a:t>Республикасының </a:t>
            </a:r>
            <a:r>
              <a:rPr b="1" spc="35" dirty="0">
                <a:latin typeface="Arial"/>
                <a:cs typeface="Arial"/>
              </a:rPr>
              <a:t>заңнамасына </a:t>
            </a:r>
            <a:r>
              <a:rPr b="1" spc="65" dirty="0">
                <a:latin typeface="Arial"/>
                <a:cs typeface="Arial"/>
              </a:rPr>
              <a:t>сәйкес </a:t>
            </a:r>
            <a:r>
              <a:rPr b="1" spc="70" dirty="0">
                <a:latin typeface="Arial"/>
                <a:cs typeface="Arial"/>
              </a:rPr>
              <a:t>мемлекеттік </a:t>
            </a:r>
            <a:r>
              <a:rPr b="1" spc="75" dirty="0">
                <a:latin typeface="Arial"/>
                <a:cs typeface="Arial"/>
              </a:rPr>
              <a:t> </a:t>
            </a:r>
            <a:r>
              <a:rPr b="1" spc="85" dirty="0">
                <a:latin typeface="Arial"/>
                <a:cs typeface="Arial"/>
              </a:rPr>
              <a:t>қызметтер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70" dirty="0">
                <a:latin typeface="Arial"/>
                <a:cs typeface="Arial"/>
              </a:rPr>
              <a:t>көрсету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10" dirty="0">
                <a:latin typeface="Arial"/>
                <a:cs typeface="Arial"/>
              </a:rPr>
              <a:t>сапасын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25" dirty="0">
                <a:latin typeface="Arial"/>
                <a:cs typeface="Arial"/>
              </a:rPr>
              <a:t>бағалау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110" dirty="0">
                <a:latin typeface="Arial"/>
                <a:cs typeface="Arial"/>
              </a:rPr>
              <a:t>және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45" dirty="0">
                <a:latin typeface="Arial"/>
                <a:cs typeface="Arial"/>
              </a:rPr>
              <a:t>бақылау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55" dirty="0">
                <a:latin typeface="Arial"/>
                <a:cs typeface="Arial"/>
              </a:rPr>
              <a:t>уәкілетті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35" dirty="0">
                <a:latin typeface="Arial"/>
                <a:cs typeface="Arial"/>
              </a:rPr>
              <a:t>органға </a:t>
            </a:r>
            <a:r>
              <a:rPr b="1" spc="-515" dirty="0">
                <a:latin typeface="Arial"/>
                <a:cs typeface="Arial"/>
              </a:rPr>
              <a:t> </a:t>
            </a:r>
            <a:r>
              <a:rPr b="1" spc="5" dirty="0">
                <a:latin typeface="Arial"/>
                <a:cs typeface="Arial"/>
              </a:rPr>
              <a:t>берілуі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30" dirty="0">
                <a:latin typeface="Arial"/>
                <a:cs typeface="Arial"/>
              </a:rPr>
              <a:t>мүмкін.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59006" y="152379"/>
            <a:ext cx="835098" cy="6485650"/>
            <a:chOff x="4059006" y="152379"/>
            <a:chExt cx="835098" cy="6485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7830" y="4111296"/>
              <a:ext cx="676274" cy="19430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7830" y="2752267"/>
              <a:ext cx="676274" cy="19430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0817" y="1440100"/>
              <a:ext cx="676274" cy="19430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59006" y="152379"/>
              <a:ext cx="676274" cy="19430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7830" y="4694930"/>
              <a:ext cx="676274" cy="194309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990922" y="269795"/>
            <a:ext cx="3911075" cy="622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6685">
              <a:lnSpc>
                <a:spcPct val="114599"/>
              </a:lnSpc>
              <a:spcBef>
                <a:spcPts val="100"/>
              </a:spcBef>
            </a:pPr>
            <a:r>
              <a:rPr sz="1100" b="1" spc="65" dirty="0">
                <a:latin typeface="Arial"/>
                <a:cs typeface="Arial"/>
              </a:rPr>
              <a:t>Заявления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очередях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располагаются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по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95" dirty="0">
                <a:latin typeface="Arial"/>
                <a:cs typeface="Arial"/>
              </a:rPr>
              <a:t>дате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30" dirty="0">
                <a:latin typeface="Arial"/>
                <a:cs typeface="Arial"/>
              </a:rPr>
              <a:t>и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времени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подачи</a:t>
            </a:r>
            <a:endParaRPr sz="11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1100" b="1" spc="65" dirty="0">
                <a:latin typeface="Arial"/>
                <a:cs typeface="Arial"/>
              </a:rPr>
              <a:t>заявления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заявителем.</a:t>
            </a:r>
            <a:endParaRPr sz="1100" dirty="0">
              <a:latin typeface="Arial"/>
              <a:cs typeface="Arial"/>
            </a:endParaRPr>
          </a:p>
          <a:p>
            <a:pPr marL="12700" marR="523240">
              <a:lnSpc>
                <a:spcPct val="114599"/>
              </a:lnSpc>
              <a:buAutoNum type="arabicPeriod" startAt="15"/>
              <a:tabLst>
                <a:tab pos="274955" algn="l"/>
              </a:tabLst>
            </a:pPr>
            <a:r>
              <a:rPr sz="1100" b="1" spc="55" dirty="0">
                <a:latin typeface="Arial"/>
                <a:cs typeface="Arial"/>
              </a:rPr>
              <a:t>Родитель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или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законный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представитель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ребенка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становится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очередь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endParaRPr sz="1100" dirty="0">
              <a:latin typeface="Arial"/>
              <a:cs typeface="Arial"/>
            </a:endParaRPr>
          </a:p>
          <a:p>
            <a:pPr marL="12700" marR="191770">
              <a:lnSpc>
                <a:spcPct val="114599"/>
              </a:lnSpc>
            </a:pPr>
            <a:r>
              <a:rPr sz="1100" b="1" spc="75" dirty="0">
                <a:latin typeface="Arial"/>
                <a:cs typeface="Arial"/>
              </a:rPr>
              <a:t>одном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населенном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пункте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не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более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трех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раз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за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период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дошкольного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0" dirty="0">
                <a:latin typeface="Arial"/>
                <a:cs typeface="Arial"/>
              </a:rPr>
              <a:t>возраста.</a:t>
            </a:r>
            <a:endParaRPr sz="1100" dirty="0">
              <a:latin typeface="Arial"/>
              <a:cs typeface="Arial"/>
            </a:endParaRPr>
          </a:p>
          <a:p>
            <a:pPr marL="12700" marR="523240">
              <a:lnSpc>
                <a:spcPct val="114599"/>
              </a:lnSpc>
              <a:buAutoNum type="arabicPeriod" startAt="16"/>
              <a:tabLst>
                <a:tab pos="274955" algn="l"/>
              </a:tabLst>
            </a:pPr>
            <a:r>
              <a:rPr sz="1100" b="1" spc="55" dirty="0">
                <a:latin typeface="Arial"/>
                <a:cs typeface="Arial"/>
              </a:rPr>
              <a:t>Родитель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или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законный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представитель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ребенка,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получивший</a:t>
            </a:r>
            <a:endParaRPr sz="11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</a:pPr>
            <a:r>
              <a:rPr sz="1100" b="1" spc="65" dirty="0">
                <a:latin typeface="Arial"/>
                <a:cs typeface="Arial"/>
              </a:rPr>
              <a:t>внеочередное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или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первоочередное</a:t>
            </a:r>
            <a:r>
              <a:rPr sz="1100" b="1" spc="-1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направление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государственную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дошкольную</a:t>
            </a:r>
            <a:endParaRPr sz="1100" dirty="0">
              <a:latin typeface="Arial"/>
              <a:cs typeface="Arial"/>
            </a:endParaRPr>
          </a:p>
          <a:p>
            <a:pPr marL="12700" marR="205740">
              <a:lnSpc>
                <a:spcPct val="114599"/>
              </a:lnSpc>
            </a:pPr>
            <a:r>
              <a:rPr sz="1100" b="1" spc="80" dirty="0">
                <a:latin typeface="Arial"/>
                <a:cs typeface="Arial"/>
              </a:rPr>
              <a:t>организацию,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для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выбора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другой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дошкольной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95" dirty="0">
                <a:latin typeface="Arial"/>
                <a:cs typeface="Arial"/>
              </a:rPr>
              <a:t>организации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после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истечения</a:t>
            </a:r>
            <a:endParaRPr sz="1100" dirty="0">
              <a:latin typeface="Arial"/>
              <a:cs typeface="Arial"/>
            </a:endParaRPr>
          </a:p>
          <a:p>
            <a:pPr marL="12700" marR="640080">
              <a:lnSpc>
                <a:spcPct val="114599"/>
              </a:lnSpc>
            </a:pPr>
            <a:r>
              <a:rPr sz="1100" b="1" spc="60" dirty="0">
                <a:latin typeface="Arial"/>
                <a:cs typeface="Arial"/>
              </a:rPr>
              <a:t>одного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месяца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встает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общую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очередь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30" dirty="0">
                <a:latin typeface="Arial"/>
                <a:cs typeface="Arial"/>
              </a:rPr>
              <a:t>и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получает </a:t>
            </a:r>
            <a:r>
              <a:rPr sz="1100" b="1" spc="70" dirty="0">
                <a:latin typeface="Arial"/>
                <a:cs typeface="Arial"/>
              </a:rPr>
              <a:t>направление </a:t>
            </a:r>
            <a:r>
              <a:rPr sz="1100" b="1" spc="65" dirty="0">
                <a:latin typeface="Arial"/>
                <a:cs typeface="Arial"/>
              </a:rPr>
              <a:t>в </a:t>
            </a:r>
            <a:r>
              <a:rPr sz="1100" b="1" spc="70" dirty="0">
                <a:latin typeface="Arial"/>
                <a:cs typeface="Arial"/>
              </a:rPr>
              <a:t>частную </a:t>
            </a:r>
            <a:r>
              <a:rPr sz="1100" b="1" spc="7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дошкольную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организацию.</a:t>
            </a:r>
            <a:endParaRPr sz="1100" dirty="0">
              <a:latin typeface="Arial"/>
              <a:cs typeface="Arial"/>
            </a:endParaRPr>
          </a:p>
          <a:p>
            <a:pPr marL="12700" marR="523240">
              <a:lnSpc>
                <a:spcPct val="114599"/>
              </a:lnSpc>
              <a:buAutoNum type="arabicPeriod" startAt="17"/>
              <a:tabLst>
                <a:tab pos="274955" algn="l"/>
              </a:tabLst>
            </a:pPr>
            <a:r>
              <a:rPr sz="1100" b="1" spc="55" dirty="0">
                <a:latin typeface="Arial"/>
                <a:cs typeface="Arial"/>
              </a:rPr>
              <a:t>Родитель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или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законный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представитель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ребенка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с </a:t>
            </a:r>
            <a:r>
              <a:rPr sz="1100" b="1" spc="50" dirty="0">
                <a:latin typeface="Arial"/>
                <a:cs typeface="Arial"/>
              </a:rPr>
              <a:t>особыми</a:t>
            </a:r>
            <a:endParaRPr sz="1100" dirty="0">
              <a:latin typeface="Arial"/>
              <a:cs typeface="Arial"/>
            </a:endParaRPr>
          </a:p>
          <a:p>
            <a:pPr marL="12700" marR="40005">
              <a:lnSpc>
                <a:spcPct val="114599"/>
              </a:lnSpc>
            </a:pPr>
            <a:r>
              <a:rPr sz="1100" b="1" spc="60" dirty="0">
                <a:latin typeface="Arial"/>
                <a:cs typeface="Arial"/>
              </a:rPr>
              <a:t>образовательными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потребностями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при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наличии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подтверждающих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документов</a:t>
            </a:r>
            <a:endParaRPr sz="1100" dirty="0">
              <a:latin typeface="Arial"/>
              <a:cs typeface="Arial"/>
            </a:endParaRPr>
          </a:p>
          <a:p>
            <a:pPr marL="12700" marR="189230">
              <a:lnSpc>
                <a:spcPct val="114599"/>
              </a:lnSpc>
            </a:pPr>
            <a:r>
              <a:rPr sz="1100" b="1" spc="75" dirty="0">
                <a:latin typeface="Arial"/>
                <a:cs typeface="Arial"/>
              </a:rPr>
              <a:t>встает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одновременно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нескольких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очередях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70" dirty="0">
                <a:latin typeface="Arial"/>
                <a:cs typeface="Arial"/>
              </a:rPr>
              <a:t>–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общей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очереди,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очереди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</a:t>
            </a:r>
            <a:endParaRPr sz="1100" dirty="0">
              <a:latin typeface="Arial"/>
              <a:cs typeface="Arial"/>
            </a:endParaRPr>
          </a:p>
          <a:p>
            <a:pPr marL="12700" marR="790575">
              <a:lnSpc>
                <a:spcPct val="114599"/>
              </a:lnSpc>
            </a:pPr>
            <a:r>
              <a:rPr sz="1100" b="1" spc="60" dirty="0">
                <a:latin typeface="Arial"/>
                <a:cs typeface="Arial"/>
              </a:rPr>
              <a:t>специальную,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санаторную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дошкольные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организации.</a:t>
            </a:r>
            <a:endParaRPr sz="1100" dirty="0">
              <a:latin typeface="Arial"/>
              <a:cs typeface="Arial"/>
            </a:endParaRPr>
          </a:p>
          <a:p>
            <a:pPr marL="12700" marR="578485">
              <a:lnSpc>
                <a:spcPct val="114599"/>
              </a:lnSpc>
              <a:buAutoNum type="arabicPeriod" startAt="18"/>
              <a:tabLst>
                <a:tab pos="274955" algn="l"/>
              </a:tabLst>
            </a:pPr>
            <a:r>
              <a:rPr sz="1100" b="1" spc="70" dirty="0">
                <a:latin typeface="Arial"/>
                <a:cs typeface="Arial"/>
              </a:rPr>
              <a:t>Для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подачи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заявления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30" dirty="0">
                <a:latin typeface="Arial"/>
                <a:cs typeface="Arial"/>
              </a:rPr>
              <a:t>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нахождения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в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очереди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возраст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ребенка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не</a:t>
            </a:r>
            <a:endParaRPr sz="1100" dirty="0">
              <a:latin typeface="Arial"/>
              <a:cs typeface="Arial"/>
            </a:endParaRPr>
          </a:p>
          <a:p>
            <a:pPr marL="12700" marR="683895">
              <a:lnSpc>
                <a:spcPct val="114599"/>
              </a:lnSpc>
            </a:pPr>
            <a:r>
              <a:rPr sz="1100" b="1" spc="80" dirty="0">
                <a:latin typeface="Arial"/>
                <a:cs typeface="Arial"/>
              </a:rPr>
              <a:t>превышает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6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лет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на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1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0" dirty="0">
                <a:latin typeface="Arial"/>
                <a:cs typeface="Arial"/>
              </a:rPr>
              <a:t>сентября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120" dirty="0">
                <a:latin typeface="Arial"/>
                <a:cs typeface="Arial"/>
              </a:rPr>
              <a:t>текущего </a:t>
            </a:r>
            <a:r>
              <a:rPr sz="1100" b="1" spc="-31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календарного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года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(кроме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детей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с</a:t>
            </a:r>
            <a:endParaRPr sz="1100" dirty="0">
              <a:latin typeface="Arial"/>
              <a:cs typeface="Arial"/>
            </a:endParaRPr>
          </a:p>
          <a:p>
            <a:pPr marL="12700" marR="327660">
              <a:lnSpc>
                <a:spcPct val="114599"/>
              </a:lnSpc>
            </a:pPr>
            <a:r>
              <a:rPr sz="1100" b="1" spc="50" dirty="0">
                <a:latin typeface="Arial"/>
                <a:cs typeface="Arial"/>
              </a:rPr>
              <a:t>особыми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60" dirty="0">
                <a:latin typeface="Arial"/>
                <a:cs typeface="Arial"/>
              </a:rPr>
              <a:t>образовательными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потребностями,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135" dirty="0">
                <a:latin typeface="Arial"/>
                <a:cs typeface="Arial"/>
              </a:rPr>
              <a:t>имеющими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соответствующее</a:t>
            </a:r>
            <a:endParaRPr sz="1100" dirty="0">
              <a:latin typeface="Arial"/>
              <a:cs typeface="Arial"/>
            </a:endParaRPr>
          </a:p>
          <a:p>
            <a:pPr marL="12700" marR="92075">
              <a:lnSpc>
                <a:spcPct val="114599"/>
              </a:lnSpc>
            </a:pPr>
            <a:r>
              <a:rPr sz="1100" b="1" spc="90" dirty="0">
                <a:latin typeface="Arial"/>
                <a:cs typeface="Arial"/>
              </a:rPr>
              <a:t>заключение</a:t>
            </a:r>
            <a:r>
              <a:rPr sz="1100" b="1" spc="1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психолого-медико-педагогической </a:t>
            </a:r>
            <a:r>
              <a:rPr sz="1100" b="1" spc="-32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комиссии).</a:t>
            </a:r>
            <a:endParaRPr sz="11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17830" y="3382763"/>
            <a:ext cx="751205" cy="4123054"/>
            <a:chOff x="4217830" y="3382763"/>
            <a:chExt cx="751205" cy="4123054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7830" y="3382763"/>
              <a:ext cx="676274" cy="1943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2639" y="5979150"/>
              <a:ext cx="676274" cy="152654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74680" y="269795"/>
            <a:ext cx="3946332" cy="46685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315">
              <a:lnSpc>
                <a:spcPct val="115399"/>
              </a:lnSpc>
              <a:spcBef>
                <a:spcPts val="100"/>
              </a:spcBef>
            </a:pPr>
            <a:r>
              <a:rPr sz="1100" b="1" spc="90" dirty="0">
                <a:latin typeface="Arial"/>
                <a:cs typeface="Arial"/>
              </a:rPr>
              <a:t>Өтініштер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кезектерде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95" dirty="0">
                <a:latin typeface="Arial"/>
                <a:cs typeface="Arial"/>
              </a:rPr>
              <a:t>өтініш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берушінің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95" dirty="0">
                <a:latin typeface="Arial"/>
                <a:cs typeface="Arial"/>
              </a:rPr>
              <a:t>өтініш </a:t>
            </a:r>
            <a:r>
              <a:rPr sz="1100" b="1" spc="-34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берген </a:t>
            </a:r>
            <a:r>
              <a:rPr sz="1100" b="1" spc="105" dirty="0">
                <a:latin typeface="Arial"/>
                <a:cs typeface="Arial"/>
              </a:rPr>
              <a:t>күні </a:t>
            </a:r>
            <a:r>
              <a:rPr sz="1100" b="1" spc="100" dirty="0">
                <a:latin typeface="Arial"/>
                <a:cs typeface="Arial"/>
              </a:rPr>
              <a:t>мен уақыты </a:t>
            </a:r>
            <a:r>
              <a:rPr sz="1100" b="1" spc="85" dirty="0">
                <a:latin typeface="Arial"/>
                <a:cs typeface="Arial"/>
              </a:rPr>
              <a:t>бойынша </a:t>
            </a:r>
            <a:r>
              <a:rPr sz="1100" b="1" spc="90" dirty="0">
                <a:latin typeface="Arial"/>
                <a:cs typeface="Arial"/>
              </a:rPr>
              <a:t> </a:t>
            </a:r>
            <a:r>
              <a:rPr sz="1100" b="1" spc="50" dirty="0">
                <a:latin typeface="Arial"/>
                <a:cs typeface="Arial"/>
              </a:rPr>
              <a:t>орналастырылады.</a:t>
            </a:r>
            <a:endParaRPr sz="1100" dirty="0">
              <a:latin typeface="Arial"/>
              <a:cs typeface="Arial"/>
            </a:endParaRPr>
          </a:p>
          <a:p>
            <a:pPr marL="296545" indent="-284480">
              <a:lnSpc>
                <a:spcPct val="100000"/>
              </a:lnSpc>
              <a:spcBef>
                <a:spcPts val="240"/>
              </a:spcBef>
              <a:buAutoNum type="arabicPeriod" startAt="15"/>
              <a:tabLst>
                <a:tab pos="297180" algn="l"/>
              </a:tabLst>
            </a:pPr>
            <a:r>
              <a:rPr sz="1100" b="1" spc="50" dirty="0">
                <a:latin typeface="Arial"/>
                <a:cs typeface="Arial"/>
              </a:rPr>
              <a:t>Баланың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ата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анасы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немесе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заңды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85" dirty="0">
                <a:latin typeface="Arial"/>
                <a:cs typeface="Arial"/>
              </a:rPr>
              <a:t>өкілі</a:t>
            </a:r>
            <a:endParaRPr sz="1100" dirty="0">
              <a:latin typeface="Arial"/>
              <a:cs typeface="Arial"/>
            </a:endParaRPr>
          </a:p>
          <a:p>
            <a:pPr marL="12700" marR="5080">
              <a:lnSpc>
                <a:spcPct val="115399"/>
              </a:lnSpc>
            </a:pPr>
            <a:r>
              <a:rPr sz="1100" b="1" spc="45" dirty="0">
                <a:latin typeface="Arial"/>
                <a:cs typeface="Arial"/>
              </a:rPr>
              <a:t>бір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елді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мекенде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20" dirty="0">
                <a:latin typeface="Arial"/>
                <a:cs typeface="Arial"/>
              </a:rPr>
              <a:t>мектеп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жасына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дейінгі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кезеңде </a:t>
            </a:r>
            <a:r>
              <a:rPr sz="1100" b="1" spc="-350" dirty="0">
                <a:latin typeface="Arial"/>
                <a:cs typeface="Arial"/>
              </a:rPr>
              <a:t> </a:t>
            </a:r>
            <a:r>
              <a:rPr sz="1100" b="1" spc="140" dirty="0">
                <a:latin typeface="Arial"/>
                <a:cs typeface="Arial"/>
              </a:rPr>
              <a:t>үш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реттен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артық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емес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35" dirty="0">
                <a:latin typeface="Arial"/>
                <a:cs typeface="Arial"/>
              </a:rPr>
              <a:t>кезекке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тұрады.</a:t>
            </a:r>
            <a:endParaRPr sz="1100" dirty="0">
              <a:latin typeface="Arial"/>
              <a:cs typeface="Arial"/>
            </a:endParaRPr>
          </a:p>
          <a:p>
            <a:pPr marL="12700" marR="59690">
              <a:lnSpc>
                <a:spcPct val="115399"/>
              </a:lnSpc>
              <a:buAutoNum type="arabicPeriod" startAt="16"/>
              <a:tabLst>
                <a:tab pos="297180" algn="l"/>
              </a:tabLst>
            </a:pPr>
            <a:r>
              <a:rPr sz="1100" b="1" spc="125" dirty="0">
                <a:latin typeface="Arial"/>
                <a:cs typeface="Arial"/>
              </a:rPr>
              <a:t>Мемлекеттік мектепке </a:t>
            </a:r>
            <a:r>
              <a:rPr sz="1100" b="1" spc="90" dirty="0">
                <a:latin typeface="Arial"/>
                <a:cs typeface="Arial"/>
              </a:rPr>
              <a:t>дейінгі ұйымға </a:t>
            </a:r>
            <a:r>
              <a:rPr sz="1100" b="1" spc="95" dirty="0">
                <a:latin typeface="Arial"/>
                <a:cs typeface="Arial"/>
              </a:rPr>
              <a:t> </a:t>
            </a:r>
            <a:r>
              <a:rPr sz="1100" b="1" spc="120" dirty="0">
                <a:latin typeface="Arial"/>
                <a:cs typeface="Arial"/>
              </a:rPr>
              <a:t>кезектен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40" dirty="0">
                <a:latin typeface="Arial"/>
                <a:cs typeface="Arial"/>
              </a:rPr>
              <a:t>тыс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немесе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бірінші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14" dirty="0">
                <a:latin typeface="Arial"/>
                <a:cs typeface="Arial"/>
              </a:rPr>
              <a:t>кезектегі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20" dirty="0">
                <a:latin typeface="Arial"/>
                <a:cs typeface="Arial"/>
              </a:rPr>
              <a:t>жолдама </a:t>
            </a:r>
            <a:r>
              <a:rPr sz="1100" b="1" spc="-35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алған </a:t>
            </a:r>
            <a:r>
              <a:rPr sz="1100" b="1" spc="70" dirty="0">
                <a:latin typeface="Arial"/>
                <a:cs typeface="Arial"/>
              </a:rPr>
              <a:t>баланың </a:t>
            </a:r>
            <a:r>
              <a:rPr sz="1100" b="1" spc="55" dirty="0">
                <a:latin typeface="Arial"/>
                <a:cs typeface="Arial"/>
              </a:rPr>
              <a:t>ата-анасы </a:t>
            </a:r>
            <a:r>
              <a:rPr sz="1100" b="1" spc="70" dirty="0">
                <a:latin typeface="Arial"/>
                <a:cs typeface="Arial"/>
              </a:rPr>
              <a:t>немесе </a:t>
            </a:r>
            <a:r>
              <a:rPr sz="1100" b="1" spc="85" dirty="0">
                <a:latin typeface="Arial"/>
                <a:cs typeface="Arial"/>
              </a:rPr>
              <a:t>заңды </a:t>
            </a:r>
            <a:r>
              <a:rPr sz="1100" b="1" spc="75" dirty="0">
                <a:latin typeface="Arial"/>
                <a:cs typeface="Arial"/>
              </a:rPr>
              <a:t>өкілі, </a:t>
            </a:r>
            <a:r>
              <a:rPr sz="1100" b="1" spc="80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басқа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25" dirty="0">
                <a:latin typeface="Arial"/>
                <a:cs typeface="Arial"/>
              </a:rPr>
              <a:t>мектепке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дейінгі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ұйымды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таңдау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үшін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45" dirty="0">
                <a:latin typeface="Arial"/>
                <a:cs typeface="Arial"/>
              </a:rPr>
              <a:t>бір </a:t>
            </a:r>
            <a:r>
              <a:rPr sz="1100" b="1" spc="-345" dirty="0">
                <a:latin typeface="Arial"/>
                <a:cs typeface="Arial"/>
              </a:rPr>
              <a:t> </a:t>
            </a:r>
            <a:r>
              <a:rPr sz="1100" b="1" spc="110" dirty="0">
                <a:latin typeface="Arial"/>
                <a:cs typeface="Arial"/>
              </a:rPr>
              <a:t>ай </a:t>
            </a:r>
            <a:r>
              <a:rPr sz="1100" b="1" spc="95" dirty="0">
                <a:latin typeface="Arial"/>
                <a:cs typeface="Arial"/>
              </a:rPr>
              <a:t>өткеннен </a:t>
            </a:r>
            <a:r>
              <a:rPr sz="1100" b="1" spc="114" dirty="0">
                <a:latin typeface="Arial"/>
                <a:cs typeface="Arial"/>
              </a:rPr>
              <a:t>кейін </a:t>
            </a:r>
            <a:r>
              <a:rPr sz="1100" b="1" spc="45" dirty="0">
                <a:latin typeface="Arial"/>
                <a:cs typeface="Arial"/>
              </a:rPr>
              <a:t>ол </a:t>
            </a:r>
            <a:r>
              <a:rPr sz="1100" b="1" spc="110" dirty="0">
                <a:latin typeface="Arial"/>
                <a:cs typeface="Arial"/>
              </a:rPr>
              <a:t>жалпы </a:t>
            </a:r>
            <a:r>
              <a:rPr sz="1100" b="1" spc="125" dirty="0">
                <a:latin typeface="Arial"/>
                <a:cs typeface="Arial"/>
              </a:rPr>
              <a:t>кезекте </a:t>
            </a:r>
            <a:r>
              <a:rPr sz="1100" b="1" spc="75" dirty="0">
                <a:latin typeface="Arial"/>
                <a:cs typeface="Arial"/>
              </a:rPr>
              <a:t>тұрады </a:t>
            </a:r>
            <a:r>
              <a:rPr sz="1100" b="1" spc="80" dirty="0">
                <a:latin typeface="Arial"/>
                <a:cs typeface="Arial"/>
              </a:rPr>
              <a:t> </a:t>
            </a:r>
            <a:r>
              <a:rPr sz="1100" b="1" spc="140" dirty="0">
                <a:latin typeface="Arial"/>
                <a:cs typeface="Arial"/>
              </a:rPr>
              <a:t>және </a:t>
            </a:r>
            <a:r>
              <a:rPr sz="1100" b="1" spc="175" dirty="0">
                <a:latin typeface="Arial"/>
                <a:cs typeface="Arial"/>
              </a:rPr>
              <a:t>жеке </a:t>
            </a:r>
            <a:r>
              <a:rPr sz="1100" b="1" spc="125" dirty="0">
                <a:latin typeface="Arial"/>
                <a:cs typeface="Arial"/>
              </a:rPr>
              <a:t>мектепке </a:t>
            </a:r>
            <a:r>
              <a:rPr sz="1100" b="1" spc="90" dirty="0">
                <a:latin typeface="Arial"/>
                <a:cs typeface="Arial"/>
              </a:rPr>
              <a:t>дейінгі ұйымға </a:t>
            </a:r>
            <a:r>
              <a:rPr sz="1100" b="1" spc="120" dirty="0">
                <a:latin typeface="Arial"/>
                <a:cs typeface="Arial"/>
              </a:rPr>
              <a:t>жолдама </a:t>
            </a:r>
            <a:r>
              <a:rPr sz="1100" b="1" spc="1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алады</a:t>
            </a:r>
            <a:endParaRPr sz="1100" dirty="0">
              <a:latin typeface="Arial"/>
              <a:cs typeface="Arial"/>
            </a:endParaRPr>
          </a:p>
          <a:p>
            <a:pPr marL="12700" marR="66040">
              <a:lnSpc>
                <a:spcPct val="115399"/>
              </a:lnSpc>
              <a:buAutoNum type="arabicPeriod" startAt="16"/>
              <a:tabLst>
                <a:tab pos="297180" algn="l"/>
              </a:tabLst>
            </a:pPr>
            <a:r>
              <a:rPr sz="1100" b="1" spc="75" dirty="0">
                <a:latin typeface="Arial"/>
                <a:cs typeface="Arial"/>
              </a:rPr>
              <a:t>Ерекше білім </a:t>
            </a:r>
            <a:r>
              <a:rPr sz="1100" b="1" spc="55" dirty="0">
                <a:latin typeface="Arial"/>
                <a:cs typeface="Arial"/>
              </a:rPr>
              <a:t>беру </a:t>
            </a:r>
            <a:r>
              <a:rPr sz="1100" b="1" spc="125" dirty="0">
                <a:latin typeface="Arial"/>
                <a:cs typeface="Arial"/>
              </a:rPr>
              <a:t>қажеттіліктері </a:t>
            </a:r>
            <a:r>
              <a:rPr sz="1100" b="1" spc="50" dirty="0">
                <a:latin typeface="Arial"/>
                <a:cs typeface="Arial"/>
              </a:rPr>
              <a:t>бар </a:t>
            </a:r>
            <a:r>
              <a:rPr sz="1100" b="1" spc="5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баланың </a:t>
            </a:r>
            <a:r>
              <a:rPr sz="1100" b="1" spc="100" dirty="0">
                <a:latin typeface="Arial"/>
                <a:cs typeface="Arial"/>
              </a:rPr>
              <a:t>ата </a:t>
            </a:r>
            <a:r>
              <a:rPr sz="1100" b="1" spc="45" dirty="0">
                <a:latin typeface="Arial"/>
                <a:cs typeface="Arial"/>
              </a:rPr>
              <a:t>анасы </a:t>
            </a:r>
            <a:r>
              <a:rPr sz="1100" b="1" spc="70" dirty="0">
                <a:latin typeface="Arial"/>
                <a:cs typeface="Arial"/>
              </a:rPr>
              <a:t>немесе </a:t>
            </a:r>
            <a:r>
              <a:rPr sz="1100" b="1" spc="85" dirty="0">
                <a:latin typeface="Arial"/>
                <a:cs typeface="Arial"/>
              </a:rPr>
              <a:t>заңды өкілі </a:t>
            </a:r>
            <a:r>
              <a:rPr sz="1100" b="1" spc="9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растайтын </a:t>
            </a:r>
            <a:r>
              <a:rPr sz="1100" b="1" spc="145" dirty="0">
                <a:latin typeface="Arial"/>
                <a:cs typeface="Arial"/>
              </a:rPr>
              <a:t>құжаттар </a:t>
            </a:r>
            <a:r>
              <a:rPr sz="1100" b="1" spc="65" dirty="0">
                <a:latin typeface="Arial"/>
                <a:cs typeface="Arial"/>
              </a:rPr>
              <a:t>болған </a:t>
            </a:r>
            <a:r>
              <a:rPr sz="1100" b="1" spc="110" dirty="0">
                <a:latin typeface="Arial"/>
                <a:cs typeface="Arial"/>
              </a:rPr>
              <a:t>кезде </a:t>
            </a:r>
            <a:r>
              <a:rPr sz="1100" b="1" spc="45" dirty="0">
                <a:latin typeface="Arial"/>
                <a:cs typeface="Arial"/>
              </a:rPr>
              <a:t>бір </a:t>
            </a:r>
            <a:r>
              <a:rPr sz="1100" b="1" spc="85" dirty="0">
                <a:latin typeface="Arial"/>
                <a:cs typeface="Arial"/>
              </a:rPr>
              <a:t>мезгілде </a:t>
            </a:r>
            <a:r>
              <a:rPr sz="1100" b="1" spc="-350" dirty="0">
                <a:latin typeface="Arial"/>
                <a:cs typeface="Arial"/>
              </a:rPr>
              <a:t> </a:t>
            </a:r>
            <a:r>
              <a:rPr sz="1100" b="1" spc="80" dirty="0">
                <a:latin typeface="Arial"/>
                <a:cs typeface="Arial"/>
              </a:rPr>
              <a:t>бірнеше </a:t>
            </a:r>
            <a:r>
              <a:rPr sz="1100" b="1" spc="135" dirty="0">
                <a:latin typeface="Arial"/>
                <a:cs typeface="Arial"/>
              </a:rPr>
              <a:t>кезекке </a:t>
            </a:r>
            <a:r>
              <a:rPr sz="1100" b="1" spc="75" dirty="0">
                <a:latin typeface="Arial"/>
                <a:cs typeface="Arial"/>
              </a:rPr>
              <a:t>тұрады </a:t>
            </a:r>
            <a:r>
              <a:rPr sz="1100" b="1" spc="-75" dirty="0">
                <a:latin typeface="Arial"/>
                <a:cs typeface="Arial"/>
              </a:rPr>
              <a:t>– </a:t>
            </a:r>
            <a:r>
              <a:rPr sz="1100" b="1" spc="110" dirty="0">
                <a:latin typeface="Arial"/>
                <a:cs typeface="Arial"/>
              </a:rPr>
              <a:t>жалпы </a:t>
            </a:r>
            <a:r>
              <a:rPr sz="1100" b="1" spc="114" dirty="0">
                <a:latin typeface="Arial"/>
                <a:cs typeface="Arial"/>
              </a:rPr>
              <a:t>кезек, </a:t>
            </a:r>
            <a:r>
              <a:rPr sz="1100" b="1" spc="130" dirty="0">
                <a:latin typeface="Arial"/>
                <a:cs typeface="Arial"/>
              </a:rPr>
              <a:t>кезек </a:t>
            </a:r>
            <a:r>
              <a:rPr sz="1100" b="1" spc="13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арнайы,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санаторлық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25" dirty="0">
                <a:latin typeface="Arial"/>
                <a:cs typeface="Arial"/>
              </a:rPr>
              <a:t>мектепке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90" dirty="0">
                <a:latin typeface="Arial"/>
                <a:cs typeface="Arial"/>
              </a:rPr>
              <a:t>дейінгі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ұйымдар. </a:t>
            </a:r>
            <a:r>
              <a:rPr sz="1100" b="1" spc="-34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18.Өтініш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55" dirty="0">
                <a:latin typeface="Arial"/>
                <a:cs typeface="Arial"/>
              </a:rPr>
              <a:t>беру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40" dirty="0">
                <a:latin typeface="Arial"/>
                <a:cs typeface="Arial"/>
              </a:rPr>
              <a:t>және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25" dirty="0">
                <a:latin typeface="Arial"/>
                <a:cs typeface="Arial"/>
              </a:rPr>
              <a:t>кезекте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5" dirty="0">
                <a:latin typeface="Arial"/>
                <a:cs typeface="Arial"/>
              </a:rPr>
              <a:t>тұру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үшін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баланың </a:t>
            </a:r>
            <a:r>
              <a:rPr sz="1100" b="1" spc="75" dirty="0">
                <a:latin typeface="Arial"/>
                <a:cs typeface="Arial"/>
              </a:rPr>
              <a:t> </a:t>
            </a:r>
            <a:r>
              <a:rPr sz="1100" b="1" spc="100" dirty="0">
                <a:latin typeface="Arial"/>
                <a:cs typeface="Arial"/>
              </a:rPr>
              <a:t>жасы </a:t>
            </a:r>
            <a:r>
              <a:rPr sz="1100" b="1" spc="80" dirty="0">
                <a:latin typeface="Arial"/>
                <a:cs typeface="Arial"/>
              </a:rPr>
              <a:t>ағымдағы </a:t>
            </a:r>
            <a:r>
              <a:rPr sz="1100" b="1" spc="100" dirty="0">
                <a:latin typeface="Arial"/>
                <a:cs typeface="Arial"/>
              </a:rPr>
              <a:t>күнтізбелік </a:t>
            </a:r>
            <a:r>
              <a:rPr sz="1100" b="1" spc="114" dirty="0">
                <a:latin typeface="Arial"/>
                <a:cs typeface="Arial"/>
              </a:rPr>
              <a:t>жылдың </a:t>
            </a:r>
            <a:r>
              <a:rPr sz="1100" b="1" spc="35" dirty="0">
                <a:latin typeface="Arial"/>
                <a:cs typeface="Arial"/>
              </a:rPr>
              <a:t>1 </a:t>
            </a:r>
            <a:r>
              <a:rPr sz="1100" b="1" spc="40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қыркүйегіне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35" dirty="0">
                <a:latin typeface="Arial"/>
                <a:cs typeface="Arial"/>
              </a:rPr>
              <a:t>6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114" dirty="0">
                <a:latin typeface="Arial"/>
                <a:cs typeface="Arial"/>
              </a:rPr>
              <a:t>жастан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аспайды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65" dirty="0">
                <a:latin typeface="Arial"/>
                <a:cs typeface="Arial"/>
              </a:rPr>
              <a:t>(психологиялық- </a:t>
            </a:r>
            <a:r>
              <a:rPr sz="1100" b="1" spc="-345" dirty="0">
                <a:latin typeface="Arial"/>
                <a:cs typeface="Arial"/>
              </a:rPr>
              <a:t> </a:t>
            </a:r>
            <a:r>
              <a:rPr sz="1100" b="1" spc="105" dirty="0">
                <a:latin typeface="Arial"/>
                <a:cs typeface="Arial"/>
              </a:rPr>
              <a:t>медициналық-педагогикалық </a:t>
            </a:r>
            <a:r>
              <a:rPr sz="1100" b="1" spc="80" dirty="0">
                <a:latin typeface="Arial"/>
                <a:cs typeface="Arial"/>
              </a:rPr>
              <a:t>комиссияның </a:t>
            </a:r>
            <a:r>
              <a:rPr sz="1100" b="1" spc="85" dirty="0">
                <a:latin typeface="Arial"/>
                <a:cs typeface="Arial"/>
              </a:rPr>
              <a:t> тиісті </a:t>
            </a:r>
            <a:r>
              <a:rPr sz="1100" b="1" spc="60" dirty="0">
                <a:latin typeface="Arial"/>
                <a:cs typeface="Arial"/>
              </a:rPr>
              <a:t>қорытындысы </a:t>
            </a:r>
            <a:r>
              <a:rPr sz="1100" b="1" spc="50" dirty="0">
                <a:latin typeface="Arial"/>
                <a:cs typeface="Arial"/>
              </a:rPr>
              <a:t>бар </a:t>
            </a:r>
            <a:r>
              <a:rPr sz="1100" b="1" spc="114" dirty="0">
                <a:latin typeface="Arial"/>
                <a:cs typeface="Arial"/>
              </a:rPr>
              <a:t>ерекше </a:t>
            </a:r>
            <a:r>
              <a:rPr sz="1100" b="1" spc="75" dirty="0">
                <a:latin typeface="Arial"/>
                <a:cs typeface="Arial"/>
              </a:rPr>
              <a:t>білім </a:t>
            </a:r>
            <a:r>
              <a:rPr sz="1100" b="1" spc="55" dirty="0">
                <a:latin typeface="Arial"/>
                <a:cs typeface="Arial"/>
              </a:rPr>
              <a:t>беру </a:t>
            </a:r>
            <a:r>
              <a:rPr sz="1100" b="1" spc="60" dirty="0">
                <a:latin typeface="Arial"/>
                <a:cs typeface="Arial"/>
              </a:rPr>
              <a:t> </a:t>
            </a:r>
            <a:r>
              <a:rPr sz="1100" b="1" spc="125" dirty="0">
                <a:latin typeface="Arial"/>
                <a:cs typeface="Arial"/>
              </a:rPr>
              <a:t>қажеттіліктері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50" dirty="0">
                <a:latin typeface="Arial"/>
                <a:cs typeface="Arial"/>
              </a:rPr>
              <a:t>бар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балалардан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70" dirty="0">
                <a:latin typeface="Arial"/>
                <a:cs typeface="Arial"/>
              </a:rPr>
              <a:t>басқа).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44A2F6-601F-4106-9D65-F14FB0D26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" y="5325862"/>
            <a:ext cx="4188093" cy="17910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1096</Words>
  <Application>Microsoft Office PowerPoint</Application>
  <PresentationFormat>Произвольный</PresentationFormat>
  <Paragraphs>65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Зеленая и Фиолетовая Covid-19 Работа из Дом Советы Facebook Публикация</dc:title>
  <dc:creator>Аксения Чакилева (ОО Степногорск)</dc:creator>
  <cp:keywords>DAFptKCcK7s,BAFbwxwJLz4</cp:keywords>
  <cp:lastModifiedBy>pc</cp:lastModifiedBy>
  <cp:revision>9</cp:revision>
  <dcterms:created xsi:type="dcterms:W3CDTF">2023-10-26T11:45:12Z</dcterms:created>
  <dcterms:modified xsi:type="dcterms:W3CDTF">2023-10-26T13:13:29Z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2023-10-26T00:00:00Z</vt:filetime>
  </property>
  <property fmtid="{D5CDD505-2E9C-101B-9397-08002B2CF9AE}" pid="3" name="Creator">
    <vt:lpwstr>Canva</vt:lpwstr>
  </property>
  <property fmtid="{D5CDD505-2E9C-101B-9397-08002B2CF9AE}" pid="4" name="LastSaved">
    <vt:filetime>2023-10-26T00:00:00Z</vt:filetime>
  </property>
</Properties>
</file>