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3" r:id="rId3"/>
    <p:sldId id="265" r:id="rId4"/>
    <p:sldId id="268" r:id="rId5"/>
    <p:sldId id="273" r:id="rId6"/>
    <p:sldId id="262" r:id="rId7"/>
    <p:sldId id="279" r:id="rId8"/>
    <p:sldId id="260" r:id="rId9"/>
    <p:sldId id="270" r:id="rId10"/>
    <p:sldId id="280" r:id="rId11"/>
    <p:sldId id="267" r:id="rId12"/>
    <p:sldId id="271" r:id="rId13"/>
    <p:sldId id="257" r:id="rId14"/>
    <p:sldId id="269" r:id="rId15"/>
    <p:sldId id="258" r:id="rId16"/>
    <p:sldId id="259" r:id="rId17"/>
    <p:sldId id="264" r:id="rId18"/>
    <p:sldId id="266" r:id="rId19"/>
    <p:sldId id="274" r:id="rId20"/>
    <p:sldId id="261" r:id="rId21"/>
    <p:sldId id="272" r:id="rId22"/>
    <p:sldId id="275" r:id="rId23"/>
    <p:sldId id="276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2" autoAdjust="0"/>
    <p:restoredTop sz="91425" autoAdjust="0"/>
  </p:normalViewPr>
  <p:slideViewPr>
    <p:cSldViewPr>
      <p:cViewPr>
        <p:scale>
          <a:sx n="140" d="100"/>
          <a:sy n="140" d="100"/>
        </p:scale>
        <p:origin x="-804" y="6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040127195639008E-2"/>
          <c:y val="4.3233113019903617E-2"/>
          <c:w val="0.43110076743869696"/>
          <c:h val="0.838781356845748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высшее образование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72%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 специальное образование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5518464"/>
        <c:axId val="115697536"/>
      </c:barChart>
      <c:catAx>
        <c:axId val="115518464"/>
        <c:scaling>
          <c:orientation val="minMax"/>
        </c:scaling>
        <c:delete val="1"/>
        <c:axPos val="b"/>
        <c:majorTickMark val="out"/>
        <c:minorTickMark val="none"/>
        <c:tickLblPos val="nextTo"/>
        <c:crossAx val="115697536"/>
        <c:crosses val="autoZero"/>
        <c:auto val="1"/>
        <c:lblAlgn val="ctr"/>
        <c:lblOffset val="100"/>
        <c:noMultiLvlLbl val="0"/>
      </c:catAx>
      <c:valAx>
        <c:axId val="11569753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1551846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/>
            </a:pPr>
            <a:endParaRPr lang="ru-RU"/>
          </a:p>
        </c:txPr>
      </c:legendEntry>
      <c:layout>
        <c:manualLayout>
          <c:xMode val="edge"/>
          <c:yMode val="edge"/>
          <c:x val="0.53888642502923034"/>
          <c:y val="2.0454076531179113E-3"/>
          <c:w val="0.44976797940029906"/>
          <c:h val="0.6187945325420463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 категории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25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</c:f>
              <c:strCache>
                <c:ptCount val="1"/>
                <c:pt idx="0">
                  <c:v>категории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II категория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37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I категория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16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категории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высшая категория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2.556076700012351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22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категории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516544"/>
        <c:axId val="117530624"/>
      </c:barChart>
      <c:catAx>
        <c:axId val="117516544"/>
        <c:scaling>
          <c:orientation val="minMax"/>
        </c:scaling>
        <c:delete val="1"/>
        <c:axPos val="b"/>
        <c:majorTickMark val="out"/>
        <c:minorTickMark val="none"/>
        <c:tickLblPos val="nextTo"/>
        <c:crossAx val="117530624"/>
        <c:crosses val="autoZero"/>
        <c:auto val="1"/>
        <c:lblAlgn val="ctr"/>
        <c:lblOffset val="100"/>
        <c:noMultiLvlLbl val="0"/>
      </c:catAx>
      <c:valAx>
        <c:axId val="11753062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175165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016522924085407"/>
          <c:y val="0.13773578534846892"/>
          <c:w val="0.3347173726728776"/>
          <c:h val="0.63383898001232186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9"/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Лист1!$A$2:$A$3</c:f>
              <c:strCache>
                <c:ptCount val="1"/>
                <c:pt idx="0">
                  <c:v>прошли курсы повышения квалификации по проблемам инклюзивного образования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0.76</c:v>
                </c:pt>
                <c:pt idx="1">
                  <c:v>0.24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100079076015978"/>
          <c:y val="6.6765027378932709E-2"/>
          <c:w val="0.38899920923984022"/>
          <c:h val="0.86646951421359708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8CE1A-9E70-4723-BB60-3471153B4B3B}" type="datetimeFigureOut">
              <a:rPr lang="ru-RU" smtClean="0"/>
              <a:t>19.02.21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A56D8-1723-41AC-809F-4C4E2342F1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344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A56D8-1723-41AC-809F-4C4E2342F17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168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B097D-7AB1-466A-AABC-BAD599458753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677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A56D8-1723-41AC-809F-4C4E2342F17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819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D:\7ba893ae578c1e44e65e52e74b9cc2d6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"/>
          <a:stretch/>
        </p:blipFill>
        <p:spPr bwMode="auto">
          <a:xfrm>
            <a:off x="7096418" y="15676"/>
            <a:ext cx="1976843" cy="1336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эмблем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6672"/>
            <a:ext cx="1795524" cy="14401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33876" y="3933056"/>
            <a:ext cx="7936000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Программа развития</a:t>
            </a:r>
          </a:p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опорного ясли - сада «Балауса»</a:t>
            </a:r>
          </a:p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города Степногорск при отделе образования</a:t>
            </a:r>
          </a:p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 городу Степногорск управления образования Акмолинской области»</a:t>
            </a:r>
          </a:p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 внедрению инклюзивных практик</a:t>
            </a:r>
          </a:p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2020-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2025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г.г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237681"/>
            <a:ext cx="7019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Государственное коммунальное казенное предприятие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Ясли – сад «Балауса» города Степногорск при отделе образования по городу Степногорск управления образования Акмолинской области»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5" y="1598185"/>
            <a:ext cx="3502307" cy="2334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858" y="1619124"/>
            <a:ext cx="3470897" cy="2313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697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D:\7ba893ae578c1e44e65e52e74b9cc2d6_t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6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17" y="112014"/>
            <a:ext cx="4704521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:\Users\Приемная\Downloads\IMG_20190208_1429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2"/>
          <a:stretch/>
        </p:blipFill>
        <p:spPr bwMode="auto">
          <a:xfrm>
            <a:off x="467544" y="3212976"/>
            <a:ext cx="3024336" cy="35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D:\Мои документы\фотоархив\работа с родит\IMG-20171214-WA000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996">
            <a:off x="5620651" y="208892"/>
            <a:ext cx="2430431" cy="3232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t="10924"/>
          <a:stretch/>
        </p:blipFill>
        <p:spPr bwMode="auto">
          <a:xfrm>
            <a:off x="3707904" y="3313806"/>
            <a:ext cx="4821747" cy="3439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4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7ba893ae578c1e44e65e52e74b9cc2d6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275" y="3179349"/>
            <a:ext cx="4696313" cy="3591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t="9415" r="-4200" b="11550"/>
          <a:stretch/>
        </p:blipFill>
        <p:spPr>
          <a:xfrm>
            <a:off x="683568" y="3346261"/>
            <a:ext cx="3410707" cy="3257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2" y="0"/>
            <a:ext cx="4898194" cy="3297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104" y="22393"/>
            <a:ext cx="3168352" cy="319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6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значки\colorful-watercolor-grunge-texture-background-soft-background_3248-25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7196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020" y="3780025"/>
            <a:ext cx="4495940" cy="287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50819" y="72866"/>
            <a:ext cx="9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Волонтерское движение в инклюзивном детском саду</a:t>
            </a:r>
            <a:endParaRPr lang="ru-RU" sz="2000" dirty="0"/>
          </a:p>
        </p:txBody>
      </p:sp>
      <p:pic>
        <p:nvPicPr>
          <p:cNvPr id="15" name="Picture 3" descr="C:\Users\Приемная\Desktop\волонтеры\IMAG15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4"/>
          <a:stretch/>
        </p:blipFill>
        <p:spPr bwMode="auto">
          <a:xfrm>
            <a:off x="0" y="547201"/>
            <a:ext cx="2786547" cy="3155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912" y="518305"/>
            <a:ext cx="2255668" cy="3162740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6" y="3644122"/>
            <a:ext cx="4746877" cy="304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Серикпай\Downloads\161363615143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4" t="7347" r="2252" b="7768"/>
          <a:stretch/>
        </p:blipFill>
        <p:spPr bwMode="auto">
          <a:xfrm>
            <a:off x="5042215" y="701760"/>
            <a:ext cx="3994281" cy="2942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3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7ba893ae578c1e44e65e52e74b9cc2d6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319875"/>
              </p:ext>
            </p:extLst>
          </p:nvPr>
        </p:nvGraphicFramePr>
        <p:xfrm>
          <a:off x="179511" y="309848"/>
          <a:ext cx="8784977" cy="474069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008113"/>
                <a:gridCol w="1440160"/>
                <a:gridCol w="1272184"/>
                <a:gridCol w="1536129"/>
                <a:gridCol w="1384531"/>
                <a:gridCol w="1028065"/>
                <a:gridCol w="1115795"/>
              </a:tblGrid>
              <a:tr h="22322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выпуска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выпускников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 воспитанники с ООП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общеобразовательные школы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корр-ые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школы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школы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домашнем обучении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361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361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361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75556" y="5085184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Общее количество выпускников </a:t>
            </a:r>
          </a:p>
          <a:p>
            <a:pPr algn="ctr"/>
            <a:r>
              <a:rPr lang="ru-RU" sz="3200" b="1" i="1" dirty="0" smtClean="0"/>
              <a:t>с 2018 – 2020 год – 97</a:t>
            </a:r>
          </a:p>
          <a:p>
            <a:pPr algn="ctr"/>
            <a:r>
              <a:rPr lang="ru-RU" sz="3200" b="1" i="1" dirty="0" smtClean="0"/>
              <a:t>Из них с ООП - 29  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45995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D:\7ba893ae578c1e44e65e52e74b9cc2d6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83" y="2502151"/>
            <a:ext cx="3337349" cy="222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Серикпай\Desktop\61798970_439733900144575_779752828712255488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9"/>
          <a:stretch/>
        </p:blipFill>
        <p:spPr bwMode="auto">
          <a:xfrm>
            <a:off x="6084168" y="9921"/>
            <a:ext cx="3011388" cy="2502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Серикпай\Desktop\54433589_397505107700788_4853378628630609920_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b="7292"/>
          <a:stretch/>
        </p:blipFill>
        <p:spPr bwMode="auto">
          <a:xfrm>
            <a:off x="88876" y="3082264"/>
            <a:ext cx="2592288" cy="3652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Серикпай\Desktop\85172387_614082316043065_3521450356074610688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640" y="15676"/>
            <a:ext cx="3362873" cy="2535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Серикпай\Desktop\79949699_577257223058908_2485623386672201728_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6"/>
          <a:stretch/>
        </p:blipFill>
        <p:spPr bwMode="auto">
          <a:xfrm>
            <a:off x="85156" y="0"/>
            <a:ext cx="2570484" cy="3101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Серикпай\Desktop\118615682_747816349336327_5646054528108615538_o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2" b="4072"/>
          <a:stretch/>
        </p:blipFill>
        <p:spPr bwMode="auto">
          <a:xfrm>
            <a:off x="6092130" y="2473652"/>
            <a:ext cx="2800350" cy="4261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Серикпай\Desktop\50766636_370463307071635_4653815051986141184_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655" y="4784242"/>
            <a:ext cx="3290077" cy="1974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48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D:\7ba893ae578c1e44e65e52e74b9cc2d6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информация по Балаусе\кабинет дефектолог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870" y="2613522"/>
            <a:ext cx="2643817" cy="2148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информация по Балаусе\кабинет логопед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27" y="2786390"/>
            <a:ext cx="2478243" cy="2013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информация по Балаусе\кабинет психолог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11" y="4761623"/>
            <a:ext cx="2656734" cy="2075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информация по Балаусе\сенсорная комнат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217" y="4670646"/>
            <a:ext cx="2642175" cy="2146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Приемная\Downloads\KalosFilter_2018-09-15-08-32-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050" y="627027"/>
            <a:ext cx="3472893" cy="3234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информация по Балаусе\спортивный зал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392" y="4074365"/>
            <a:ext cx="3227551" cy="2622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информация по Балаусе\групп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624" y="124000"/>
            <a:ext cx="3094426" cy="2514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D:\информация по Балаусе\спальня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88" y="124000"/>
            <a:ext cx="2151585" cy="2586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ятиугольник 1"/>
          <p:cNvSpPr/>
          <p:nvPr/>
        </p:nvSpPr>
        <p:spPr>
          <a:xfrm>
            <a:off x="232627" y="140880"/>
            <a:ext cx="1054932" cy="314893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спальня</a:t>
            </a:r>
            <a:endParaRPr lang="ru-RU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>
            <a:off x="2361630" y="129951"/>
            <a:ext cx="1469743" cy="325822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класс, группа</a:t>
            </a:r>
            <a:endParaRPr lang="ru-RU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>
            <a:off x="232627" y="2774652"/>
            <a:ext cx="1741688" cy="302161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абинет логопеда</a:t>
            </a:r>
            <a:endParaRPr lang="ru-RU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ятиугольник 24"/>
          <p:cNvSpPr/>
          <p:nvPr/>
        </p:nvSpPr>
        <p:spPr>
          <a:xfrm>
            <a:off x="2686816" y="2631197"/>
            <a:ext cx="1885184" cy="31038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абинет дефектолога</a:t>
            </a:r>
            <a:endParaRPr lang="ru-RU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5381050" y="441029"/>
            <a:ext cx="1580999" cy="342508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</a:t>
            </a:r>
            <a:endParaRPr lang="ru-RU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ятиугольник 27"/>
          <p:cNvSpPr/>
          <p:nvPr/>
        </p:nvSpPr>
        <p:spPr>
          <a:xfrm>
            <a:off x="5626392" y="4087437"/>
            <a:ext cx="1613775" cy="288032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зал</a:t>
            </a:r>
          </a:p>
        </p:txBody>
      </p:sp>
      <p:sp>
        <p:nvSpPr>
          <p:cNvPr id="29" name="Пятиугольник 28"/>
          <p:cNvSpPr/>
          <p:nvPr/>
        </p:nvSpPr>
        <p:spPr>
          <a:xfrm>
            <a:off x="3096502" y="4761623"/>
            <a:ext cx="1872552" cy="251553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енсорная комната</a:t>
            </a:r>
            <a:endParaRPr lang="ru-RU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ятиугольник 29"/>
          <p:cNvSpPr/>
          <p:nvPr/>
        </p:nvSpPr>
        <p:spPr>
          <a:xfrm>
            <a:off x="327001" y="4818775"/>
            <a:ext cx="2004096" cy="282665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психолога </a:t>
            </a:r>
            <a:endParaRPr lang="ru-RU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7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 descr="D:\7ba893ae578c1e44e65e52e74b9cc2d6_t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информация по Балаусе\музыкальный зал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05" y="138177"/>
            <a:ext cx="3017806" cy="2425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информация по Балаусе\мед кабине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49" y="3444676"/>
            <a:ext cx="2353423" cy="3253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информация по Балаусе\кабинет каз язы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64" y="4603964"/>
            <a:ext cx="2876644" cy="2171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Приемная\Downloads\IMG_20190207_110632_HD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408" y="435524"/>
            <a:ext cx="3332241" cy="28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Приемная\Downloads\IMG_20190207_110649_HD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230" y="3684389"/>
            <a:ext cx="3503368" cy="2846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D:\информация по Балаусе\кабинет кружка Осьминожки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64" y="2460798"/>
            <a:ext cx="2876644" cy="2239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D:\информация по Балаусе\процедурный кабинет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2"/>
          <a:stretch/>
        </p:blipFill>
        <p:spPr bwMode="auto">
          <a:xfrm flipH="1">
            <a:off x="6384685" y="166227"/>
            <a:ext cx="2510781" cy="3278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ятиугольник 15"/>
          <p:cNvSpPr/>
          <p:nvPr/>
        </p:nvSpPr>
        <p:spPr>
          <a:xfrm>
            <a:off x="230765" y="284444"/>
            <a:ext cx="1661723" cy="302161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зал</a:t>
            </a:r>
            <a:endParaRPr lang="ru-RU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3230711" y="289504"/>
            <a:ext cx="1657886" cy="302161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беденный зал</a:t>
            </a:r>
            <a:endParaRPr lang="ru-RU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3162311" y="3557230"/>
            <a:ext cx="1570218" cy="302161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беденный зал</a:t>
            </a:r>
            <a:endParaRPr lang="ru-RU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215529" y="4615817"/>
            <a:ext cx="2300191" cy="302161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казахского языка </a:t>
            </a:r>
            <a:endParaRPr lang="ru-RU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>
            <a:off x="205107" y="2563471"/>
            <a:ext cx="1998680" cy="302161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арт - терапии</a:t>
            </a:r>
            <a:endParaRPr lang="ru-RU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6384686" y="174762"/>
            <a:ext cx="2075745" cy="33632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роцедурный кабинет</a:t>
            </a:r>
            <a:endParaRPr lang="ru-RU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>
            <a:off x="6472210" y="3450999"/>
            <a:ext cx="1960833" cy="302161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пункт</a:t>
            </a:r>
          </a:p>
          <a:p>
            <a:pPr algn="ctr"/>
            <a:endParaRPr lang="ru-RU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1999" y="6367967"/>
            <a:ext cx="337532" cy="365125"/>
          </a:xfrm>
        </p:spPr>
        <p:txBody>
          <a:bodyPr/>
          <a:lstStyle/>
          <a:p>
            <a:r>
              <a:rPr lang="ru-RU" dirty="0" smtClean="0"/>
              <a:t>38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40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7ba893ae578c1e44e65e52e74b9cc2d6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4804" y="332656"/>
            <a:ext cx="878497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задачи программы </a:t>
            </a: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преодоление социальных, физиологических и психологических барьеров на пути приобщения ребёнка с особыми потребностями к образованию, обеспечение психолого – педагогической и социальной поддержки воспитаннику с особыми образовательными потребностями, родителям или законным представителям.</a:t>
            </a:r>
          </a:p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 программы: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 Создание адаптивной образовательной среды.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 Осуществление индивидуально-ориентированной психолого-педагогической помощи детям с особыми образовательными потребностями и со статусом «инвалид» с учетом особенностей психофизического развития и индивидуальных возможностей детей.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 Оказание консультативной помощи родителям (законным представителям) по медицинским, социальным и другим вопросам.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 Формирование толерантного восприятия и отношения участников образовательного процесса (педагоги, родители (законные представители), воспитанники) к воспитанникам с особыми образовательными потребностями.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0424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7ba893ae578c1e44e65e52e74b9cc2d6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7664" y="42544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Целевые индикаторы по реализации основных задач.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59523"/>
              </p:ext>
            </p:extLst>
          </p:nvPr>
        </p:nvGraphicFramePr>
        <p:xfrm>
          <a:off x="107505" y="423008"/>
          <a:ext cx="8928990" cy="6177527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83264"/>
                <a:gridCol w="1972642"/>
                <a:gridCol w="796845"/>
                <a:gridCol w="796845"/>
                <a:gridCol w="796845"/>
                <a:gridCol w="717048"/>
                <a:gridCol w="601205"/>
                <a:gridCol w="115283"/>
                <a:gridCol w="876644"/>
                <a:gridCol w="1672369"/>
              </a:tblGrid>
              <a:tr h="24822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Направления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Сроки исполнения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</a:rPr>
                        <a:t>Форма отчётности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</a:rPr>
                        <a:t>Ответственные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</a:tr>
              <a:tr h="2637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20-21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21-22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22-23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23-24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24-25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733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1.Нормативное правовое обеспечение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012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1.1.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Отслеживание изменений и дополнений в нормативно правовой базе системы образования, касающихся внедрения инклюзивного образования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реже 4 раз в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реже 4 раз в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реже 4 раз в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реже 4 раз в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реже 4 раз в 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Дополнение в  папку «Инклюзивное образование»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Руководитель организации образования, координатор инклюзивного образования.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</a:tr>
              <a:tr h="387869"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2.Создание архитектурного без барьерного доступа.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6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2.1.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Увеличение количества прогулочных площадок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Финансовая документация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Руководитель организации образования, заместитель руководителя по хозяйственной части.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</a:tr>
              <a:tr h="926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Приобретение мягких модулей.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комплект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комплект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комплект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Финансовая документация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Руководитель организации образования, заместитель руководителя по хозяйственной части.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</a:tr>
              <a:tr h="926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2.3.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Оборудование туалетных комнат поручнями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менее 2-х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менее 2-х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менее 2-х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менее 2-х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менее 2-х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Финансовая документация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Руководитель организации образования, заместитель руководителя по хозяйственной части.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</a:tr>
              <a:tr h="943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2.4.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Приобретение специального оборудования.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Тоннели, не менее 2-х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Сенсорные дорожки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менее 5 - ти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Сенсорные дорожки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5 - </a:t>
                      </a:r>
                      <a:r>
                        <a:rPr lang="ru-RU" sz="1100" dirty="0" err="1">
                          <a:effectLst/>
                        </a:rPr>
                        <a:t>ти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Массажные коврики, не менее 2-х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Массажные коврики, не менее 2-х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Финансовая документация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Руководитель организации образования, заместитель руководителя по хозяйственной части.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330" marR="1333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338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7ba893ae578c1e44e65e52e74b9cc2d6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11942"/>
              </p:ext>
            </p:extLst>
          </p:nvPr>
        </p:nvGraphicFramePr>
        <p:xfrm>
          <a:off x="107504" y="44623"/>
          <a:ext cx="8928992" cy="669674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29310"/>
                <a:gridCol w="1759033"/>
                <a:gridCol w="867886"/>
                <a:gridCol w="867274"/>
                <a:gridCol w="867886"/>
                <a:gridCol w="780977"/>
                <a:gridCol w="780364"/>
                <a:gridCol w="954799"/>
                <a:gridCol w="1821463"/>
              </a:tblGrid>
              <a:tr h="179258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4. Информационно-разъяснительная работа по продвижению инклюзивного образования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7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4.1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Подготовка и проведение городских семинаров по теме распространения инклюзивных практик.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менее 2-х в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менее 2-х в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менее 2-х в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менее 2-х в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менее 2-х в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Программы семинаров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Руководитель организации образования, координатор инклюзивного образования.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</a:tr>
              <a:tr h="9564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4.2.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Выпуск буклетов, содержащих советы родителям (законным представителям), педагогам.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Специальные педагоги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Педагог - психолог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Воспитатели инклюзивных групп, 4 педагога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Музыкальный руководитель.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Инструктор по физкультуре, инструктор по плаванию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Готовые буклеты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Специалисты, координатор инклюзивного образования.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</a:tr>
              <a:tr h="222323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Менеджмент инклюзивного образования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056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5.1.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Участие в заседаниях Координационного совета Акмолинской области по развитию инклюзивного образования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Согласно плану Управления образования Акмолинской области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Согласно плану Управления образования Акмолинской области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Согласно плану Управления образования Акмолинской области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Согласно плану Управления образования Акмолинской области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Согласно плану Управления образования Акмолинской области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Программа заседания.</a:t>
                      </a:r>
                      <a:endParaRPr lang="ru-RU" sz="9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Решения.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Руководитель организации образования, координатор инклюзивного образования.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</a:tr>
              <a:tr h="179258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6. Партнёрское взаимодействие с семьёй, с другими организациями образования, общественными фондами.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79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6.1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Заседания семейного клуба «Мен ж</a:t>
                      </a:r>
                      <a:r>
                        <a:rPr lang="kk-KZ" sz="1000">
                          <a:effectLst/>
                        </a:rPr>
                        <a:t>ә</a:t>
                      </a:r>
                      <a:r>
                        <a:rPr lang="ru-RU" sz="1000">
                          <a:effectLst/>
                        </a:rPr>
                        <a:t>не отбасым»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менее 4-х раз в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менее 4-х раз в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менее 4-х раз в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менее 4-х раз в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менее 4-х раз в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Протоколы заседания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Руководитель семейного клуба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</a:tr>
              <a:tr h="7253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6.2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Реализация долгосрочных проектов семейного клуба общения «Мен және отбасым»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 отдельному плану.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 отдельному плану.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 отдельному плану.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 отдельному плану.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 отдельному плану.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Отчёт о мероприятиях в на сайте детского сада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Руководитель семейного клуба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</a:tr>
              <a:tr h="6679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6.3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Выездные семинары</a:t>
                      </a:r>
                      <a:endParaRPr lang="ru-RU" sz="9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менее 2-х раз в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менее 2-х раз в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менее 2-х раз в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менее 2-х раз в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менее 2-х раз в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Программа семинаров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Руководитель организации образования, координатор инклюзивного образования.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</a:tr>
              <a:tr h="10755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6.4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Совместные мероприятия с организациями образования, общественными организациями.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менее 2-х раз в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менее 2-х раз в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менее 2-х раз в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менее 2-х раз в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менее 2-х раз в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Отчёт о мероприятиях  на сайте ясли – сада, в социальных сетях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Руководитель организации образования, координатор инклюзивного образования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88" marR="32088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65375" y="12128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80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:\7ba893ae578c1e44e65e52e74b9cc2d6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7744" y="116632"/>
            <a:ext cx="43204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Содержание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305643"/>
            <a:ext cx="74888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b="1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Пояснительная записка.</a:t>
            </a:r>
          </a:p>
          <a:p>
            <a:r>
              <a:rPr lang="kk-KZ" sz="3200" b="1" dirty="0">
                <a:latin typeface="Times New Roman" pitchFamily="18" charset="0"/>
                <a:cs typeface="Times New Roman" pitchFamily="18" charset="0"/>
              </a:rPr>
              <a:t>ІІ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Цели и задачи программы развития опорного ясли - сада «Балауса» города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Степногорск»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 внедрению инклюзивных практик.</a:t>
            </a:r>
          </a:p>
          <a:p>
            <a:r>
              <a:rPr lang="kk-KZ" sz="3200" b="1" dirty="0">
                <a:latin typeface="Times New Roman" pitchFamily="18" charset="0"/>
                <a:cs typeface="Times New Roman" pitchFamily="18" charset="0"/>
              </a:rPr>
              <a:t>ІІІ.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Целевые индикаторы по реализации основных задач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Комплекс мероприятий по реализации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92064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7ba893ae578c1e44e65e52e74b9cc2d6_t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0" y="2174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25427" y="0"/>
            <a:ext cx="5472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Комплекс мероприятий по реализации программы.</a:t>
            </a:r>
            <a:endParaRPr lang="ru-RU" sz="1600" dirty="0">
              <a:solidFill>
                <a:srgbClr val="C0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755875"/>
              </p:ext>
            </p:extLst>
          </p:nvPr>
        </p:nvGraphicFramePr>
        <p:xfrm>
          <a:off x="29489" y="338553"/>
          <a:ext cx="9079015" cy="6526852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269761"/>
                <a:gridCol w="1385661"/>
                <a:gridCol w="1630694"/>
                <a:gridCol w="1386237"/>
                <a:gridCol w="733960"/>
                <a:gridCol w="1060097"/>
                <a:gridCol w="1612605"/>
              </a:tblGrid>
              <a:tr h="167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целевой индикатор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задача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инструменты реализации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сроки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бюджет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ответственные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ожидаемый результат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</a:tr>
              <a:tr h="14533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Нормативное правовое обеспечение инклюзивного образования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Отслеживание изменений и дополнений в нормативно правовой базе системы образования, касающихся внедрения инклюзивного образования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Регулярное посещение сайта Национальной академии образования им. И.Алтынсарина.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2021-2025гг постоянно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.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требуется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Руководитель учреждения, методист, координатор инклюзивного образования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Целенаправленный, организованный образовательно – воспитательный процесс.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</a:tr>
              <a:tr h="2102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Учебно-методические и материально-технические условия для инклюзивного образования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Создание архитектурного </a:t>
                      </a:r>
                      <a:r>
                        <a:rPr lang="ru-RU" sz="1000" dirty="0" smtClean="0">
                          <a:effectLst/>
                        </a:rPr>
                        <a:t>без барьерного </a:t>
                      </a:r>
                      <a:r>
                        <a:rPr lang="ru-RU" sz="1000" dirty="0">
                          <a:effectLst/>
                        </a:rPr>
                        <a:t>доступа.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Специальное оборудование и средства, модулирующие образовательное пространство групп и прилегающей территории.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Перенос забора для увеличения площади, ограждение прогулочных участков для групп раннего возраста.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Приобретение мягких модулей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для конструирования.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Пандусы, поручни,  рельефно-тактильные полосы, учебные пособия  с учетом особых потребностей детей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2022 год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2021 год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 2021по 2025год сентябрь – ноябрь.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 счёт бюджетных средств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 счёт бюджетных средств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 счёт бюджетных средств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Руководитель организации образования, заместитель руководителя по хозяйственной части.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Обеспечение равными правами и возможностями в образовании всех воспитанников ясли – сада.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</a:tr>
              <a:tr h="2751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Кадровая поддержка инклюзивного образования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Прохождение специальной курсовой подготовки педагогов, работающих с детьми в условиях инклюзивного пространства.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Введение в штатное расписание ставки педагога – ассистента.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Участие педагогов, администрации в семинарах, конференциях по вопросам инклюзивного образования.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Составление плана курсовой подготовки на 5 лет 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Создания условий для получение второго высшего образования.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Ходатайство при составлении штатного расписания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Рекомендательные рассылки педагогам.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2020-2025гг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Ежегодно до  25 августа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 1 сентября 2021 года.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2020-2025гг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Не требуется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Не требуется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Не требуется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Методист.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Руководитель организации образования.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Руководитель организации образования, 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методист.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Компетентность педагогов в области инклюзивного образования.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Обеспечение психолого – педагогического сопровождения в процессе интеграции воспитанников с ООП в общее образовательное пространство.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50" marR="152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75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7ba893ae578c1e44e65e52e74b9cc2d6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0" y="2174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207899"/>
              </p:ext>
            </p:extLst>
          </p:nvPr>
        </p:nvGraphicFramePr>
        <p:xfrm>
          <a:off x="90878" y="47141"/>
          <a:ext cx="8945616" cy="6632159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018200"/>
                <a:gridCol w="1018200"/>
                <a:gridCol w="1163657"/>
                <a:gridCol w="1381843"/>
                <a:gridCol w="1163657"/>
                <a:gridCol w="1309115"/>
                <a:gridCol w="1890944"/>
              </a:tblGrid>
              <a:tr h="50915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Информационно-разъяснительная работа по продвижению инклюзивного образования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321" marR="283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Распространение опыта в сфере реализации инклюзивной практики в ДОУ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Информационно консультативной поддержка родителей (законных представителей) воспитанников с ООП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321" marR="283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 СМИ и социальных сетях.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Подготовка и проведение городских семинаров по теме распространения инклюзивных практик.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онлайн конференции, выпуск буклетов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консультационный пункт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321" marR="283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2021-2025гг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2021г-«Методические основы инклюзивного образования»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2022г-«О психологической поддержке»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2023-«Работа с родителями в условиях инклюзивного образования»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2024-«Психолого –педагогическая поддержка детей с ООП»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2025- «Итоги инклюзивного образования в ясли – саду «Балауса»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2020-2025гг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По запросам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321" marR="283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Не требуется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За счёт бюджетных средств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Не требуется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321" marR="283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Руководитель организации образования,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методист, администратор сайта, специалисты.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Специалисты консультационного пункта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321" marR="283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Формирование положительного отношения в обществе к внедрению инклюзивного образования.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Содействие ребёнку и его семье в интеграции в социальную среду.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321" marR="28321" marT="0" marB="0"/>
                </a:tc>
              </a:tr>
              <a:tr h="14962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Менеджмент инклюзивного образования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321" marR="283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Взаимодействие с координационным советом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321" marR="283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Участие в заседаниях Координационного совета Акмолинской области по развитию инклюзивного образования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321" marR="283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2020-2025гг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Согласно плану Управления образования Акмолинской области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321" marR="283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Не требуется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321" marR="283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Руководитель организации образования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321" marR="283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Научно обоснованная  система деятельности педагога в условиях инклюзивного образования.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321" marR="2832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46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7ba893ae578c1e44e65e52e74b9cc2d6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0" y="2174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448968"/>
              </p:ext>
            </p:extLst>
          </p:nvPr>
        </p:nvGraphicFramePr>
        <p:xfrm>
          <a:off x="251516" y="260648"/>
          <a:ext cx="8784979" cy="6264696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125070"/>
                <a:gridCol w="1384923"/>
                <a:gridCol w="1629828"/>
                <a:gridCol w="1260783"/>
                <a:gridCol w="858284"/>
                <a:gridCol w="1059533"/>
                <a:gridCol w="1466558"/>
              </a:tblGrid>
              <a:tr h="16339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Дистанционное обучение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48" marR="58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Переход на новый формат обучения в условиях инклюзивного образования.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48" marR="58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Создание рабочей группы с целью разработки алгоритма дистанционного обучения.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48" marR="58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2021г.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Сентябрь.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48" marR="58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Не требуется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48" marR="58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Методист, координатор инклюзивного образования.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48" marR="58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Повышение компетентности педагогов в вопросах дистанционного обучения.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48" marR="58148" marT="0" marB="0"/>
                </a:tc>
              </a:tr>
              <a:tr h="23432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Партнерское взаимодействие с семьей.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48" marR="58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Включение родителей в совместную деятельность с воспитателями и специалистами, повышение родительской компетентности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48" marR="58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Уточнение запросов семьи.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Работа семейного клуба общения по отдельному плану.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48" marR="58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2020-2025гг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Постоянно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48" marR="58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Спонсорские средства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48" marR="58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Руководитель семейного клуба.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48" marR="58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Формирование толерантного восприятия и отношения участников образовательного процесса к внедрению инклюзивного образования.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48" marR="58148" marT="0" marB="0"/>
                </a:tc>
              </a:tr>
              <a:tr h="22875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Взаимодействие с другими организациями образования и другими общественными фондами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48" marR="58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Сотрудничество с педагогами специальных школ и детских садов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48" marR="58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Выездные семинары,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меморандум с организациями образования, общественными объединениями.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48" marR="58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2020-2025гг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Постоянно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48" marR="58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Не требуется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48" marR="58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Руководитель организации образования, координатор инклюзивного образования.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48" marR="58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Координация взаимодействия разных специалистов и родительской общественности.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48" marR="5814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12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7ba893ae578c1e44e65e52e74b9cc2d6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6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476672"/>
            <a:ext cx="856895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Изменения в ясли – саду должны учитывать не только внешнюю модернизацию, но и следующие аспекты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1.Общая психологическая атмосфера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2. Система взаимоотношений между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всеми участниками образовательного процесса.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3. Внимательное отношение к каждому ребёнку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4. Возможность участия общества в развитии образовательного учреждения, распространяющего инклюзивные практики.</a:t>
            </a:r>
          </a:p>
        </p:txBody>
      </p:sp>
    </p:spTree>
    <p:extLst>
      <p:ext uri="{BB962C8B-B14F-4D97-AF65-F5344CB8AC3E}">
        <p14:creationId xmlns:p14="http://schemas.microsoft.com/office/powerpoint/2010/main" val="419134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4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857224" y="214290"/>
            <a:ext cx="7377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313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7ba893ae578c1e44e65e52e74b9cc2d6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4320" y="70966"/>
            <a:ext cx="8964488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ü"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Государственная программа развития образования и науки Республики Казахстан на 2020-2025 годы.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Об утверждении государственных общеобязательных стандартов образования всех уровней образования. Приказ Министра образования и науки Республики Казахстан от 31 октября 2018 года № 604. (с изменениями и дополнениями по состоянию на 05.05.2020 г.)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Об образовании. Закон Республики Казахстан от 27 июля 2007 года № 319-III. (с изменениями и дополнениями по состоянию на 20.07.2020 г.) 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 О социальной и медико-педагогической коррекционной поддержке детей с ограниченными возможностями. Закон Республики Казахстан от 11 июля 2002 года N 343 (по сост. на 11.01.2020 г.)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Об утверждении типовых учебных планов дошкольного воспитания и обучения Республики Казахстан. Приказ Министра образования и науки Республики Казахстан от 20 декабря 2012 года № 557. (по сост. на 12.05.2020 г.)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Об утверждении Типовой учебной программы дошкольного воспитания и обучения. Приказ, ибо. Министра образования и науки Республики Казахстан от 12 августа 2016 года № 499.</a:t>
            </a:r>
            <a:r>
              <a:rPr lang="kk-KZ" sz="19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по сост. </a:t>
            </a:r>
            <a:r>
              <a:rPr lang="kk-KZ" sz="1900" b="1" dirty="0">
                <a:latin typeface="Times New Roman" pitchFamily="18" charset="0"/>
                <a:cs typeface="Times New Roman" pitchFamily="18" charset="0"/>
              </a:rPr>
              <a:t>06.03.2020 г.)  </a:t>
            </a:r>
            <a:endParaRPr lang="ru-RU" sz="1900" b="1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Об утверждении Санитарных правил "Санитарно-эпидемиологические требования к объектам образования". Приказ Министра здравоохранения Республики Казахстан от 16 августа 2017 года № 611. (по состоянию на 28.08.2020 г.)  </a:t>
            </a:r>
          </a:p>
        </p:txBody>
      </p:sp>
    </p:spTree>
    <p:extLst>
      <p:ext uri="{BB962C8B-B14F-4D97-AF65-F5344CB8AC3E}">
        <p14:creationId xmlns:p14="http://schemas.microsoft.com/office/powerpoint/2010/main" val="330624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7ba893ae578c1e44e65e52e74b9cc2d6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34" y="-85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4863" y="-8576"/>
            <a:ext cx="72728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Риски и решения</a:t>
            </a:r>
            <a:endParaRPr lang="ru-RU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2401914" y="1672505"/>
            <a:ext cx="6408712" cy="2242454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</a:rPr>
              <a:t>Решения: Выяснения родительского мнения по поводу особенностей ребёнка, сильных сторон и проблем в развитии. Уточнение запросов семьи. Сбор сведений медицинского и социально – психологического характера. Определение степени интеграции ребёнка с особыми образовательными потребностями в ясли – саду.  В процессе обучения педагогам использовать методы, в процессе которых можно максимально активизировать познавательную деятельность. 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2463818" y="5013176"/>
            <a:ext cx="6120680" cy="1584176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</a:rPr>
              <a:t>Решение: Составление индивидуальных программ развития с учётом мнения всех педагогов, имеющих отношения к ребёнку. В системе коррекционных мероприятий необходимо предусматривать проведение занятий, обеспечивающих подготовку к детям к усвоению разделов программы.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646332"/>
            <a:ext cx="5879684" cy="11264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solidFill>
                  <a:schemeClr val="tx1"/>
                </a:solidFill>
              </a:rPr>
              <a:t>Сложились противоречия между потребностями современного общества в качественном образовании и воспитании детей с особыми образовательными потребностями в традиционной системе дошкольного образования.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55576" y="4221087"/>
            <a:ext cx="3960440" cy="9361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solidFill>
                  <a:schemeClr val="tx1"/>
                </a:solidFill>
              </a:rPr>
              <a:t>Равные права при неравных возможностях</a:t>
            </a:r>
            <a:r>
              <a:rPr lang="ru-RU" sz="14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3749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7ba893ae578c1e44e65e52e74b9cc2d6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3" y="156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ятиугольник 5"/>
          <p:cNvSpPr/>
          <p:nvPr/>
        </p:nvSpPr>
        <p:spPr>
          <a:xfrm>
            <a:off x="2024186" y="1484784"/>
            <a:ext cx="6156684" cy="1412109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</a:rPr>
              <a:t>Решение: Распространение опыта инклюзивного образования, посредством публикации информации в социальных сетях, разработке методических пособий опытными педагогами, подготовки и проведения семинаров городского и областного уровней.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536" y="476951"/>
            <a:ext cx="5058876" cy="10081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solidFill>
                  <a:schemeClr val="tx1"/>
                </a:solidFill>
              </a:rPr>
              <a:t>Дефицит мест в дошкольных организациях для детей с особыми образовательными потребностями.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2127181" y="4653136"/>
            <a:ext cx="6156684" cy="1229128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ysClr val="windowText" lastClr="000000"/>
                </a:solidFill>
              </a:rPr>
              <a:t>Решение: Тесная взаимосвязь родителей, воспитателей и специалистов ясли – сада. Продолжение активной работы семейного клуба общения.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560" y="3645024"/>
            <a:ext cx="5058876" cy="10081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solidFill>
                  <a:schemeClr val="tx1"/>
                </a:solidFill>
              </a:rPr>
              <a:t>Отношение родителей как нормативно развивающихся детей, так и родителей детей с ООП к внедрению инклюзивного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81973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esthetecurator.com/wp-content/uploads/2018/04/microsoft-powerpoint-design-backgrounds-for-kids-parksandrecgifs-in-powerpoint-background-for-kid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76"/>
          <a:stretch/>
        </p:blipFill>
        <p:spPr bwMode="auto">
          <a:xfrm>
            <a:off x="-102697" y="43636"/>
            <a:ext cx="9210308" cy="6898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152066" y="0"/>
            <a:ext cx="55502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мощность – 245</a:t>
            </a:r>
          </a:p>
        </p:txBody>
      </p:sp>
      <p:pic>
        <p:nvPicPr>
          <p:cNvPr id="1334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01"/>
          <a:stretch/>
        </p:blipFill>
        <p:spPr bwMode="auto">
          <a:xfrm>
            <a:off x="112964" y="5688886"/>
            <a:ext cx="8504762" cy="11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3" t="30117" r="63072" b="61737"/>
          <a:stretch/>
        </p:blipFill>
        <p:spPr bwMode="auto">
          <a:xfrm>
            <a:off x="11507372" y="1064557"/>
            <a:ext cx="422031" cy="49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87656" y="902686"/>
            <a:ext cx="2259943" cy="1773220"/>
            <a:chOff x="727737" y="913082"/>
            <a:chExt cx="2592288" cy="2298362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749223" y="1915300"/>
              <a:ext cx="2448272" cy="12961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5" name="Равнобедренный треугольник 4"/>
            <p:cNvSpPr/>
            <p:nvPr/>
          </p:nvSpPr>
          <p:spPr>
            <a:xfrm>
              <a:off x="727737" y="913082"/>
              <a:ext cx="2592288" cy="980648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50525" y="126644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</a:t>
            </a:r>
            <a:r>
              <a:rPr lang="ru-RU" b="1" dirty="0" smtClean="0"/>
              <a:t>р. «Нурбахыт»</a:t>
            </a:r>
            <a:endParaRPr lang="ru-RU" b="1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518361" y="1871510"/>
            <a:ext cx="175979" cy="294195"/>
            <a:chOff x="12379766" y="574853"/>
            <a:chExt cx="484173" cy="717958"/>
          </a:xfrm>
        </p:grpSpPr>
        <p:sp>
          <p:nvSpPr>
            <p:cNvPr id="9" name="Улыбающееся лицо 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10" name="Дуга 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Группа 21"/>
          <p:cNvGrpSpPr/>
          <p:nvPr/>
        </p:nvGrpSpPr>
        <p:grpSpPr>
          <a:xfrm>
            <a:off x="375159" y="2198676"/>
            <a:ext cx="175979" cy="294195"/>
            <a:chOff x="12379766" y="574853"/>
            <a:chExt cx="484173" cy="717958"/>
          </a:xfrm>
        </p:grpSpPr>
        <p:sp>
          <p:nvSpPr>
            <p:cNvPr id="23" name="Улыбающееся лицо 22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Дуга 23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Группа 26"/>
          <p:cNvGrpSpPr/>
          <p:nvPr/>
        </p:nvGrpSpPr>
        <p:grpSpPr>
          <a:xfrm>
            <a:off x="676748" y="2202692"/>
            <a:ext cx="175979" cy="294195"/>
            <a:chOff x="12379766" y="574853"/>
            <a:chExt cx="484173" cy="717958"/>
          </a:xfrm>
        </p:grpSpPr>
        <p:sp>
          <p:nvSpPr>
            <p:cNvPr id="28" name="Улыбающееся лицо 27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Дуга 28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30" name="Прямая соединительная линия 29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Группа 31"/>
          <p:cNvGrpSpPr/>
          <p:nvPr/>
        </p:nvGrpSpPr>
        <p:grpSpPr>
          <a:xfrm>
            <a:off x="336631" y="1645463"/>
            <a:ext cx="175979" cy="294195"/>
            <a:chOff x="12379766" y="574853"/>
            <a:chExt cx="484173" cy="717958"/>
          </a:xfrm>
        </p:grpSpPr>
        <p:sp>
          <p:nvSpPr>
            <p:cNvPr id="33" name="Улыбающееся лицо 32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Дуга 33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35" name="Прямая соединительная линия 34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Группа 36"/>
          <p:cNvGrpSpPr/>
          <p:nvPr/>
        </p:nvGrpSpPr>
        <p:grpSpPr>
          <a:xfrm>
            <a:off x="8274998" y="1284766"/>
            <a:ext cx="175979" cy="294195"/>
            <a:chOff x="12379766" y="574853"/>
            <a:chExt cx="484173" cy="717958"/>
          </a:xfrm>
        </p:grpSpPr>
        <p:sp>
          <p:nvSpPr>
            <p:cNvPr id="38" name="Улыбающееся лицо 37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Дуга 38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Группа 41"/>
          <p:cNvGrpSpPr/>
          <p:nvPr/>
        </p:nvGrpSpPr>
        <p:grpSpPr>
          <a:xfrm>
            <a:off x="725479" y="1869073"/>
            <a:ext cx="175979" cy="294195"/>
            <a:chOff x="12379766" y="574853"/>
            <a:chExt cx="484173" cy="717958"/>
          </a:xfrm>
        </p:grpSpPr>
        <p:sp>
          <p:nvSpPr>
            <p:cNvPr id="43" name="Улыбающееся лицо 42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4" name="Дуга 43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5" name="Прямая соединительная линия 44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Группа 46"/>
          <p:cNvGrpSpPr/>
          <p:nvPr/>
        </p:nvGrpSpPr>
        <p:grpSpPr>
          <a:xfrm>
            <a:off x="1833579" y="2262649"/>
            <a:ext cx="175979" cy="294195"/>
            <a:chOff x="12379766" y="574853"/>
            <a:chExt cx="484173" cy="717958"/>
          </a:xfrm>
        </p:grpSpPr>
        <p:sp>
          <p:nvSpPr>
            <p:cNvPr id="48" name="Улыбающееся лицо 47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9" name="Дуга 48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50" name="Прямая соединительная линия 49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Группа 51"/>
          <p:cNvGrpSpPr/>
          <p:nvPr/>
        </p:nvGrpSpPr>
        <p:grpSpPr>
          <a:xfrm>
            <a:off x="1106827" y="2227925"/>
            <a:ext cx="175979" cy="294195"/>
            <a:chOff x="12379766" y="574853"/>
            <a:chExt cx="484173" cy="717958"/>
          </a:xfrm>
        </p:grpSpPr>
        <p:sp>
          <p:nvSpPr>
            <p:cNvPr id="53" name="Улыбающееся лицо 52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4" name="Дуга 53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55" name="Прямая соединительная линия 54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Группа 56"/>
          <p:cNvGrpSpPr/>
          <p:nvPr/>
        </p:nvGrpSpPr>
        <p:grpSpPr>
          <a:xfrm>
            <a:off x="901769" y="2238119"/>
            <a:ext cx="175979" cy="294195"/>
            <a:chOff x="12379766" y="574853"/>
            <a:chExt cx="484173" cy="717958"/>
          </a:xfrm>
        </p:grpSpPr>
        <p:sp>
          <p:nvSpPr>
            <p:cNvPr id="58" name="Улыбающееся лицо 57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9" name="Дуга 58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0" name="Прямая соединительная линия 59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Группа 61"/>
          <p:cNvGrpSpPr/>
          <p:nvPr/>
        </p:nvGrpSpPr>
        <p:grpSpPr>
          <a:xfrm>
            <a:off x="1577904" y="2021992"/>
            <a:ext cx="175979" cy="294195"/>
            <a:chOff x="12379766" y="574853"/>
            <a:chExt cx="484173" cy="717958"/>
          </a:xfrm>
        </p:grpSpPr>
        <p:sp>
          <p:nvSpPr>
            <p:cNvPr id="63" name="Улыбающееся лицо 62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4" name="Дуга 63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5" name="Прямая соединительная линия 64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Группа 66"/>
          <p:cNvGrpSpPr/>
          <p:nvPr/>
        </p:nvGrpSpPr>
        <p:grpSpPr>
          <a:xfrm>
            <a:off x="2029124" y="2141014"/>
            <a:ext cx="175979" cy="294195"/>
            <a:chOff x="12379766" y="574853"/>
            <a:chExt cx="484173" cy="717958"/>
          </a:xfrm>
        </p:grpSpPr>
        <p:sp>
          <p:nvSpPr>
            <p:cNvPr id="68" name="Улыбающееся лицо 67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9" name="Дуга 68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70" name="Прямая соединительная линия 69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Группа 71"/>
          <p:cNvGrpSpPr/>
          <p:nvPr/>
        </p:nvGrpSpPr>
        <p:grpSpPr>
          <a:xfrm>
            <a:off x="1612725" y="2310365"/>
            <a:ext cx="175979" cy="294195"/>
            <a:chOff x="12379766" y="574853"/>
            <a:chExt cx="484173" cy="717958"/>
          </a:xfrm>
        </p:grpSpPr>
        <p:sp>
          <p:nvSpPr>
            <p:cNvPr id="73" name="Улыбающееся лицо 72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4" name="Дуга 73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75" name="Прямая соединительная линия 74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Группа 76"/>
          <p:cNvGrpSpPr/>
          <p:nvPr/>
        </p:nvGrpSpPr>
        <p:grpSpPr>
          <a:xfrm>
            <a:off x="577091" y="1575756"/>
            <a:ext cx="175979" cy="294195"/>
            <a:chOff x="12379766" y="574853"/>
            <a:chExt cx="484173" cy="717958"/>
          </a:xfrm>
        </p:grpSpPr>
        <p:sp>
          <p:nvSpPr>
            <p:cNvPr id="78" name="Улыбающееся лицо 77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9" name="Дуга 78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0" name="Прямая соединительная линия 79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Группа 81"/>
          <p:cNvGrpSpPr/>
          <p:nvPr/>
        </p:nvGrpSpPr>
        <p:grpSpPr>
          <a:xfrm>
            <a:off x="1106827" y="1951114"/>
            <a:ext cx="175979" cy="294195"/>
            <a:chOff x="12379766" y="574853"/>
            <a:chExt cx="484173" cy="717958"/>
          </a:xfrm>
        </p:grpSpPr>
        <p:sp>
          <p:nvSpPr>
            <p:cNvPr id="83" name="Улыбающееся лицо 82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4" name="Дуга 83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5" name="Прямая соединительная линия 84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" name="Группа 187"/>
          <p:cNvGrpSpPr/>
          <p:nvPr/>
        </p:nvGrpSpPr>
        <p:grpSpPr>
          <a:xfrm>
            <a:off x="876468" y="1620230"/>
            <a:ext cx="175979" cy="294195"/>
            <a:chOff x="12379766" y="574853"/>
            <a:chExt cx="484173" cy="717958"/>
          </a:xfrm>
        </p:grpSpPr>
        <p:sp>
          <p:nvSpPr>
            <p:cNvPr id="189" name="Улыбающееся лицо 18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0" name="Дуга 18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191" name="Прямая соединительная линия 19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Прямая соединительная линия 19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3" name="Группа 192"/>
          <p:cNvGrpSpPr/>
          <p:nvPr/>
        </p:nvGrpSpPr>
        <p:grpSpPr>
          <a:xfrm>
            <a:off x="1377600" y="1669511"/>
            <a:ext cx="175979" cy="294195"/>
            <a:chOff x="12379766" y="574853"/>
            <a:chExt cx="484173" cy="717958"/>
          </a:xfrm>
        </p:grpSpPr>
        <p:sp>
          <p:nvSpPr>
            <p:cNvPr id="194" name="Улыбающееся лицо 193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5" name="Дуга 194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196" name="Прямая соединительная линия 195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Прямая соединительная линия 196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" name="Группа 197"/>
          <p:cNvGrpSpPr/>
          <p:nvPr/>
        </p:nvGrpSpPr>
        <p:grpSpPr>
          <a:xfrm>
            <a:off x="1160055" y="1610078"/>
            <a:ext cx="175979" cy="294195"/>
            <a:chOff x="12379766" y="574853"/>
            <a:chExt cx="484173" cy="717958"/>
          </a:xfrm>
        </p:grpSpPr>
        <p:sp>
          <p:nvSpPr>
            <p:cNvPr id="199" name="Улыбающееся лицо 19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0" name="Дуга 19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201" name="Прямая соединительная линия 20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Прямая соединительная линия 20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3" name="Группа 202"/>
          <p:cNvGrpSpPr/>
          <p:nvPr/>
        </p:nvGrpSpPr>
        <p:grpSpPr>
          <a:xfrm>
            <a:off x="1704683" y="1707349"/>
            <a:ext cx="175979" cy="294195"/>
            <a:chOff x="12379766" y="574853"/>
            <a:chExt cx="484173" cy="717958"/>
          </a:xfrm>
        </p:grpSpPr>
        <p:sp>
          <p:nvSpPr>
            <p:cNvPr id="204" name="Улыбающееся лицо 203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5" name="Дуга 204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206" name="Прямая соединительная линия 205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Прямая соединительная линия 206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Группа 207"/>
          <p:cNvGrpSpPr/>
          <p:nvPr/>
        </p:nvGrpSpPr>
        <p:grpSpPr>
          <a:xfrm>
            <a:off x="1963723" y="1734128"/>
            <a:ext cx="175979" cy="294195"/>
            <a:chOff x="12379766" y="574853"/>
            <a:chExt cx="484173" cy="717958"/>
          </a:xfrm>
        </p:grpSpPr>
        <p:sp>
          <p:nvSpPr>
            <p:cNvPr id="209" name="Улыбающееся лицо 20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0" name="Дуга 20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211" name="Прямая соединительная линия 21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Прямая соединительная линия 21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Группа 212"/>
          <p:cNvGrpSpPr/>
          <p:nvPr/>
        </p:nvGrpSpPr>
        <p:grpSpPr>
          <a:xfrm>
            <a:off x="2166907" y="1925631"/>
            <a:ext cx="175979" cy="294195"/>
            <a:chOff x="12379766" y="574853"/>
            <a:chExt cx="484173" cy="717958"/>
          </a:xfrm>
        </p:grpSpPr>
        <p:sp>
          <p:nvSpPr>
            <p:cNvPr id="214" name="Улыбающееся лицо 213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5" name="Дуга 214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216" name="Прямая соединительная линия 215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Прямая соединительная линия 216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8" name="Группа 217"/>
          <p:cNvGrpSpPr/>
          <p:nvPr/>
        </p:nvGrpSpPr>
        <p:grpSpPr>
          <a:xfrm>
            <a:off x="1370855" y="2228631"/>
            <a:ext cx="175979" cy="294195"/>
            <a:chOff x="12379766" y="574853"/>
            <a:chExt cx="484173" cy="717958"/>
          </a:xfrm>
        </p:grpSpPr>
        <p:sp>
          <p:nvSpPr>
            <p:cNvPr id="219" name="Улыбающееся лицо 21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0" name="Дуга 21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221" name="Прямая соединительная линия 22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Прямая соединительная линия 22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3" name="Группа 222"/>
          <p:cNvGrpSpPr/>
          <p:nvPr/>
        </p:nvGrpSpPr>
        <p:grpSpPr>
          <a:xfrm>
            <a:off x="1416888" y="1917478"/>
            <a:ext cx="175979" cy="294195"/>
            <a:chOff x="12379766" y="574853"/>
            <a:chExt cx="484173" cy="717958"/>
          </a:xfrm>
        </p:grpSpPr>
        <p:sp>
          <p:nvSpPr>
            <p:cNvPr id="224" name="Улыбающееся лицо 223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5" name="Дуга 224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226" name="Прямая соединительная линия 225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Прямая соединительная линия 226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8" name="Группа 227"/>
          <p:cNvGrpSpPr/>
          <p:nvPr/>
        </p:nvGrpSpPr>
        <p:grpSpPr>
          <a:xfrm>
            <a:off x="1798047" y="1925244"/>
            <a:ext cx="175979" cy="294195"/>
            <a:chOff x="12379766" y="574853"/>
            <a:chExt cx="484173" cy="717958"/>
          </a:xfrm>
        </p:grpSpPr>
        <p:sp>
          <p:nvSpPr>
            <p:cNvPr id="229" name="Улыбающееся лицо 22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0" name="Дуга 22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231" name="Прямая соединительная линия 23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Прямая соединительная линия 23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Группа 232"/>
          <p:cNvGrpSpPr/>
          <p:nvPr/>
        </p:nvGrpSpPr>
        <p:grpSpPr>
          <a:xfrm>
            <a:off x="276216" y="1915547"/>
            <a:ext cx="175979" cy="294195"/>
            <a:chOff x="12379766" y="574853"/>
            <a:chExt cx="484173" cy="717958"/>
          </a:xfrm>
        </p:grpSpPr>
        <p:sp>
          <p:nvSpPr>
            <p:cNvPr id="234" name="Улыбающееся лицо 233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5" name="Дуга 234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236" name="Прямая соединительная линия 235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Прямая соединительная линия 236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0" name="Группа 259"/>
          <p:cNvGrpSpPr/>
          <p:nvPr/>
        </p:nvGrpSpPr>
        <p:grpSpPr>
          <a:xfrm>
            <a:off x="6711552" y="292829"/>
            <a:ext cx="2259943" cy="1748326"/>
            <a:chOff x="664176" y="806253"/>
            <a:chExt cx="2592288" cy="226609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61" name="Скругленный прямоугольник 260"/>
            <p:cNvSpPr/>
            <p:nvPr/>
          </p:nvSpPr>
          <p:spPr>
            <a:xfrm>
              <a:off x="736184" y="1776205"/>
              <a:ext cx="2448272" cy="1296144"/>
            </a:xfrm>
            <a:prstGeom prst="round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62" name="Равнобедренный треугольник 261"/>
            <p:cNvSpPr/>
            <p:nvPr/>
          </p:nvSpPr>
          <p:spPr>
            <a:xfrm>
              <a:off x="664176" y="806253"/>
              <a:ext cx="2592288" cy="980648"/>
            </a:xfrm>
            <a:prstGeom prst="triangl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238" name="Группа 237"/>
          <p:cNvGrpSpPr/>
          <p:nvPr/>
        </p:nvGrpSpPr>
        <p:grpSpPr>
          <a:xfrm>
            <a:off x="8174124" y="1516715"/>
            <a:ext cx="175979" cy="294195"/>
            <a:chOff x="12379766" y="574853"/>
            <a:chExt cx="484173" cy="717958"/>
          </a:xfrm>
        </p:grpSpPr>
        <p:sp>
          <p:nvSpPr>
            <p:cNvPr id="239" name="Улыбающееся лицо 23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0" name="Дуга 23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241" name="Прямая соединительная линия 24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Прямая соединительная линия 24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Группа 245"/>
          <p:cNvGrpSpPr/>
          <p:nvPr/>
        </p:nvGrpSpPr>
        <p:grpSpPr>
          <a:xfrm>
            <a:off x="2552257" y="721593"/>
            <a:ext cx="2259943" cy="1748326"/>
            <a:chOff x="664176" y="806253"/>
            <a:chExt cx="2592288" cy="2266096"/>
          </a:xfrm>
        </p:grpSpPr>
        <p:sp>
          <p:nvSpPr>
            <p:cNvPr id="247" name="Скругленный прямоугольник 246"/>
            <p:cNvSpPr/>
            <p:nvPr/>
          </p:nvSpPr>
          <p:spPr>
            <a:xfrm>
              <a:off x="736184" y="1776205"/>
              <a:ext cx="2448272" cy="129614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8" name="Равнобедренный треугольник 247"/>
            <p:cNvSpPr/>
            <p:nvPr/>
          </p:nvSpPr>
          <p:spPr>
            <a:xfrm>
              <a:off x="664176" y="806253"/>
              <a:ext cx="2592288" cy="980648"/>
            </a:xfrm>
            <a:prstGeom prst="triangl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51" name="Группа 250"/>
          <p:cNvGrpSpPr/>
          <p:nvPr/>
        </p:nvGrpSpPr>
        <p:grpSpPr>
          <a:xfrm>
            <a:off x="91704" y="2692827"/>
            <a:ext cx="2156356" cy="1818129"/>
            <a:chOff x="664176" y="806253"/>
            <a:chExt cx="2592288" cy="2266096"/>
          </a:xfrm>
        </p:grpSpPr>
        <p:sp>
          <p:nvSpPr>
            <p:cNvPr id="252" name="Скругленный прямоугольник 251"/>
            <p:cNvSpPr/>
            <p:nvPr/>
          </p:nvSpPr>
          <p:spPr>
            <a:xfrm>
              <a:off x="736184" y="1776205"/>
              <a:ext cx="2448272" cy="129614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3" name="Равнобедренный треугольник 252"/>
            <p:cNvSpPr/>
            <p:nvPr/>
          </p:nvSpPr>
          <p:spPr>
            <a:xfrm>
              <a:off x="664176" y="806253"/>
              <a:ext cx="2592288" cy="980648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54" name="Группа 253"/>
          <p:cNvGrpSpPr/>
          <p:nvPr/>
        </p:nvGrpSpPr>
        <p:grpSpPr>
          <a:xfrm>
            <a:off x="2419993" y="2549428"/>
            <a:ext cx="2259943" cy="1748326"/>
            <a:chOff x="664176" y="806253"/>
            <a:chExt cx="2592288" cy="2266096"/>
          </a:xfrm>
        </p:grpSpPr>
        <p:sp>
          <p:nvSpPr>
            <p:cNvPr id="255" name="Скругленный прямоугольник 254"/>
            <p:cNvSpPr/>
            <p:nvPr/>
          </p:nvSpPr>
          <p:spPr>
            <a:xfrm>
              <a:off x="736184" y="1776205"/>
              <a:ext cx="2448272" cy="1296144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6" name="Равнобедренный треугольник 255"/>
            <p:cNvSpPr/>
            <p:nvPr/>
          </p:nvSpPr>
          <p:spPr>
            <a:xfrm>
              <a:off x="664176" y="806253"/>
              <a:ext cx="2592288" cy="980648"/>
            </a:xfrm>
            <a:prstGeom prst="triangl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57" name="Группа 256"/>
          <p:cNvGrpSpPr/>
          <p:nvPr/>
        </p:nvGrpSpPr>
        <p:grpSpPr>
          <a:xfrm>
            <a:off x="1758562" y="4379334"/>
            <a:ext cx="2259943" cy="1748326"/>
            <a:chOff x="664176" y="806253"/>
            <a:chExt cx="2592288" cy="2266096"/>
          </a:xfrm>
        </p:grpSpPr>
        <p:sp>
          <p:nvSpPr>
            <p:cNvPr id="258" name="Скругленный прямоугольник 257"/>
            <p:cNvSpPr/>
            <p:nvPr/>
          </p:nvSpPr>
          <p:spPr>
            <a:xfrm>
              <a:off x="736184" y="1776205"/>
              <a:ext cx="2448272" cy="129614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9" name="Равнобедренный треугольник 258"/>
            <p:cNvSpPr/>
            <p:nvPr/>
          </p:nvSpPr>
          <p:spPr>
            <a:xfrm>
              <a:off x="664176" y="806253"/>
              <a:ext cx="2592288" cy="980648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63" name="Группа 262"/>
          <p:cNvGrpSpPr/>
          <p:nvPr/>
        </p:nvGrpSpPr>
        <p:grpSpPr>
          <a:xfrm>
            <a:off x="6895280" y="2180132"/>
            <a:ext cx="2259943" cy="1748326"/>
            <a:chOff x="664176" y="806253"/>
            <a:chExt cx="2592288" cy="226609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264" name="Скругленный прямоугольник 263"/>
            <p:cNvSpPr/>
            <p:nvPr/>
          </p:nvSpPr>
          <p:spPr>
            <a:xfrm>
              <a:off x="736184" y="1776205"/>
              <a:ext cx="2448272" cy="1296144"/>
            </a:xfrm>
            <a:prstGeom prst="roundRect">
              <a:avLst/>
            </a:prstGeom>
            <a:grpFill/>
            <a:ln>
              <a:solidFill>
                <a:srgbClr val="66FFCC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5" name="Равнобедренный треугольник 264"/>
            <p:cNvSpPr/>
            <p:nvPr/>
          </p:nvSpPr>
          <p:spPr>
            <a:xfrm>
              <a:off x="664176" y="806253"/>
              <a:ext cx="2592288" cy="980648"/>
            </a:xfrm>
            <a:prstGeom prst="triangle">
              <a:avLst/>
            </a:prstGeom>
            <a:grpFill/>
            <a:ln>
              <a:solidFill>
                <a:srgbClr val="66FFCC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66" name="Группа 265"/>
          <p:cNvGrpSpPr/>
          <p:nvPr/>
        </p:nvGrpSpPr>
        <p:grpSpPr>
          <a:xfrm>
            <a:off x="4459521" y="4081862"/>
            <a:ext cx="2259943" cy="1748326"/>
            <a:chOff x="664176" y="806253"/>
            <a:chExt cx="2592288" cy="2266096"/>
          </a:xfrm>
        </p:grpSpPr>
        <p:sp>
          <p:nvSpPr>
            <p:cNvPr id="267" name="Скругленный прямоугольник 266"/>
            <p:cNvSpPr/>
            <p:nvPr/>
          </p:nvSpPr>
          <p:spPr>
            <a:xfrm>
              <a:off x="736184" y="1776205"/>
              <a:ext cx="2448272" cy="1296144"/>
            </a:xfrm>
            <a:prstGeom prst="roundRect">
              <a:avLst/>
            </a:prstGeom>
            <a:solidFill>
              <a:srgbClr val="FF99FF"/>
            </a:solidFill>
            <a:ln>
              <a:solidFill>
                <a:srgbClr val="FF99FF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99FF"/>
                </a:solidFill>
              </a:endParaRPr>
            </a:p>
          </p:txBody>
        </p:sp>
        <p:sp>
          <p:nvSpPr>
            <p:cNvPr id="268" name="Равнобедренный треугольник 267"/>
            <p:cNvSpPr/>
            <p:nvPr/>
          </p:nvSpPr>
          <p:spPr>
            <a:xfrm>
              <a:off x="664176" y="806253"/>
              <a:ext cx="2592288" cy="980648"/>
            </a:xfrm>
            <a:prstGeom prst="triangle">
              <a:avLst/>
            </a:prstGeom>
            <a:solidFill>
              <a:srgbClr val="FF99FF"/>
            </a:solidFill>
            <a:ln>
              <a:solidFill>
                <a:srgbClr val="FF99FF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99FF"/>
                </a:solidFill>
              </a:endParaRPr>
            </a:p>
          </p:txBody>
        </p:sp>
      </p:grpSp>
      <p:grpSp>
        <p:nvGrpSpPr>
          <p:cNvPr id="269" name="Группа 268"/>
          <p:cNvGrpSpPr/>
          <p:nvPr/>
        </p:nvGrpSpPr>
        <p:grpSpPr>
          <a:xfrm>
            <a:off x="6835035" y="4073387"/>
            <a:ext cx="2259943" cy="1748326"/>
            <a:chOff x="664176" y="806253"/>
            <a:chExt cx="2592288" cy="2266096"/>
          </a:xfrm>
          <a:solidFill>
            <a:srgbClr val="FFFF66"/>
          </a:solidFill>
        </p:grpSpPr>
        <p:sp>
          <p:nvSpPr>
            <p:cNvPr id="270" name="Скругленный прямоугольник 269"/>
            <p:cNvSpPr/>
            <p:nvPr/>
          </p:nvSpPr>
          <p:spPr>
            <a:xfrm>
              <a:off x="736184" y="1776205"/>
              <a:ext cx="2448272" cy="1296144"/>
            </a:xfrm>
            <a:prstGeom prst="roundRect">
              <a:avLst/>
            </a:prstGeom>
            <a:grpFill/>
            <a:ln>
              <a:solidFill>
                <a:srgbClr val="FFFF66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1" name="Равнобедренный треугольник 270"/>
            <p:cNvSpPr/>
            <p:nvPr/>
          </p:nvSpPr>
          <p:spPr>
            <a:xfrm>
              <a:off x="664176" y="806253"/>
              <a:ext cx="2592288" cy="980648"/>
            </a:xfrm>
            <a:prstGeom prst="triangle">
              <a:avLst/>
            </a:prstGeom>
            <a:grpFill/>
            <a:ln>
              <a:solidFill>
                <a:srgbClr val="FFFF66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027282" y="1052117"/>
            <a:ext cx="140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</a:t>
            </a:r>
            <a:r>
              <a:rPr lang="ru-RU" b="1" dirty="0" smtClean="0"/>
              <a:t>р. Арман»</a:t>
            </a:r>
            <a:endParaRPr lang="ru-RU" b="1" dirty="0"/>
          </a:p>
        </p:txBody>
      </p:sp>
      <p:sp>
        <p:nvSpPr>
          <p:cNvPr id="273" name="TextBox 272"/>
          <p:cNvSpPr txBox="1"/>
          <p:nvPr/>
        </p:nvSpPr>
        <p:spPr>
          <a:xfrm>
            <a:off x="7109220" y="667504"/>
            <a:ext cx="140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</a:t>
            </a:r>
            <a:r>
              <a:rPr lang="ru-RU" b="1" dirty="0" smtClean="0"/>
              <a:t>р. Достык»</a:t>
            </a:r>
            <a:endParaRPr lang="ru-RU" b="1" dirty="0"/>
          </a:p>
        </p:txBody>
      </p:sp>
      <p:sp>
        <p:nvSpPr>
          <p:cNvPr id="274" name="TextBox 273"/>
          <p:cNvSpPr txBox="1"/>
          <p:nvPr/>
        </p:nvSpPr>
        <p:spPr>
          <a:xfrm>
            <a:off x="474355" y="3150847"/>
            <a:ext cx="153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</a:t>
            </a:r>
            <a:r>
              <a:rPr lang="ru-RU" b="1" dirty="0" smtClean="0"/>
              <a:t>р. Гульдер»</a:t>
            </a:r>
            <a:endParaRPr lang="ru-RU" b="1" dirty="0"/>
          </a:p>
        </p:txBody>
      </p:sp>
      <p:sp>
        <p:nvSpPr>
          <p:cNvPr id="275" name="TextBox 274"/>
          <p:cNvSpPr txBox="1"/>
          <p:nvPr/>
        </p:nvSpPr>
        <p:spPr>
          <a:xfrm>
            <a:off x="2857724" y="2924474"/>
            <a:ext cx="148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</a:t>
            </a:r>
            <a:r>
              <a:rPr lang="ru-RU" b="1" dirty="0" smtClean="0"/>
              <a:t>р. Балапан»</a:t>
            </a:r>
            <a:endParaRPr lang="ru-RU" b="1" dirty="0"/>
          </a:p>
        </p:txBody>
      </p:sp>
      <p:sp>
        <p:nvSpPr>
          <p:cNvPr id="276" name="TextBox 275"/>
          <p:cNvSpPr txBox="1"/>
          <p:nvPr/>
        </p:nvSpPr>
        <p:spPr>
          <a:xfrm>
            <a:off x="7296028" y="2576039"/>
            <a:ext cx="1635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</a:t>
            </a:r>
            <a:r>
              <a:rPr lang="ru-RU" b="1" dirty="0" smtClean="0"/>
              <a:t>р. «Айголек»</a:t>
            </a:r>
            <a:endParaRPr lang="ru-RU" b="1" dirty="0"/>
          </a:p>
        </p:txBody>
      </p:sp>
      <p:sp>
        <p:nvSpPr>
          <p:cNvPr id="277" name="TextBox 276"/>
          <p:cNvSpPr txBox="1"/>
          <p:nvPr/>
        </p:nvSpPr>
        <p:spPr>
          <a:xfrm>
            <a:off x="2059246" y="4754943"/>
            <a:ext cx="1612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</a:t>
            </a:r>
            <a:r>
              <a:rPr lang="ru-RU" b="1" dirty="0" smtClean="0"/>
              <a:t>р. «Жулдыз»</a:t>
            </a:r>
            <a:endParaRPr lang="ru-RU" b="1" dirty="0"/>
          </a:p>
        </p:txBody>
      </p:sp>
      <p:sp>
        <p:nvSpPr>
          <p:cNvPr id="278" name="TextBox 277"/>
          <p:cNvSpPr txBox="1"/>
          <p:nvPr/>
        </p:nvSpPr>
        <p:spPr>
          <a:xfrm>
            <a:off x="4762284" y="4488094"/>
            <a:ext cx="1819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</a:t>
            </a:r>
            <a:r>
              <a:rPr lang="ru-RU" b="1" dirty="0" smtClean="0"/>
              <a:t>р. «Тамшылар»</a:t>
            </a:r>
            <a:endParaRPr lang="ru-RU" b="1" dirty="0"/>
          </a:p>
        </p:txBody>
      </p:sp>
      <p:sp>
        <p:nvSpPr>
          <p:cNvPr id="279" name="TextBox 278"/>
          <p:cNvSpPr txBox="1"/>
          <p:nvPr/>
        </p:nvSpPr>
        <p:spPr>
          <a:xfrm>
            <a:off x="7147153" y="4460639"/>
            <a:ext cx="178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</a:t>
            </a:r>
            <a:r>
              <a:rPr lang="ru-RU" b="1" dirty="0" smtClean="0"/>
              <a:t>р. Солнышко»</a:t>
            </a:r>
            <a:endParaRPr lang="ru-RU" b="1" dirty="0"/>
          </a:p>
        </p:txBody>
      </p:sp>
      <p:pic>
        <p:nvPicPr>
          <p:cNvPr id="280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4217566" y="1838276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079" y="1547502"/>
            <a:ext cx="1941634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1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6" t="95361" r="50251"/>
          <a:stretch/>
        </p:blipFill>
        <p:spPr bwMode="auto">
          <a:xfrm>
            <a:off x="7341339" y="4864888"/>
            <a:ext cx="500185" cy="37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3" name="Группа 392"/>
          <p:cNvGrpSpPr/>
          <p:nvPr/>
        </p:nvGrpSpPr>
        <p:grpSpPr>
          <a:xfrm>
            <a:off x="3461975" y="1726042"/>
            <a:ext cx="175979" cy="294195"/>
            <a:chOff x="12379766" y="574853"/>
            <a:chExt cx="484173" cy="717958"/>
          </a:xfrm>
        </p:grpSpPr>
        <p:sp>
          <p:nvSpPr>
            <p:cNvPr id="394" name="Улыбающееся лицо 393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5" name="Дуга 394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396" name="Прямая соединительная линия 395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Прямая соединительная линия 396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8" name="Группа 397"/>
          <p:cNvGrpSpPr/>
          <p:nvPr/>
        </p:nvGrpSpPr>
        <p:grpSpPr>
          <a:xfrm>
            <a:off x="3935795" y="1963264"/>
            <a:ext cx="175979" cy="294195"/>
            <a:chOff x="12379766" y="574853"/>
            <a:chExt cx="484173" cy="717958"/>
          </a:xfrm>
        </p:grpSpPr>
        <p:sp>
          <p:nvSpPr>
            <p:cNvPr id="399" name="Улыбающееся лицо 39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0" name="Дуга 39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01" name="Прямая соединительная линия 40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Прямая соединительная линия 40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3" name="Группа 402"/>
          <p:cNvGrpSpPr/>
          <p:nvPr/>
        </p:nvGrpSpPr>
        <p:grpSpPr>
          <a:xfrm>
            <a:off x="4069900" y="1998590"/>
            <a:ext cx="175979" cy="294195"/>
            <a:chOff x="12379766" y="574853"/>
            <a:chExt cx="484173" cy="717958"/>
          </a:xfrm>
        </p:grpSpPr>
        <p:sp>
          <p:nvSpPr>
            <p:cNvPr id="404" name="Улыбающееся лицо 403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5" name="Дуга 404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06" name="Прямая соединительная линия 405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Прямая соединительная линия 406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8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8205719" y="1354686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5276274" y="4868621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933" y="3372940"/>
            <a:ext cx="1941634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2" name="Группа 411"/>
          <p:cNvGrpSpPr/>
          <p:nvPr/>
        </p:nvGrpSpPr>
        <p:grpSpPr>
          <a:xfrm>
            <a:off x="3221583" y="3588889"/>
            <a:ext cx="175979" cy="294195"/>
            <a:chOff x="12379766" y="574853"/>
            <a:chExt cx="484173" cy="717958"/>
          </a:xfrm>
        </p:grpSpPr>
        <p:sp>
          <p:nvSpPr>
            <p:cNvPr id="413" name="Улыбающееся лицо 412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4" name="Дуга 413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15" name="Прямая соединительная линия 414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Прямая соединительная линия 415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7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" r="-1"/>
          <a:stretch/>
        </p:blipFill>
        <p:spPr bwMode="auto">
          <a:xfrm>
            <a:off x="6979600" y="2991635"/>
            <a:ext cx="1675594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8" name="Группа 417"/>
          <p:cNvGrpSpPr/>
          <p:nvPr/>
        </p:nvGrpSpPr>
        <p:grpSpPr>
          <a:xfrm>
            <a:off x="7421551" y="3173340"/>
            <a:ext cx="175979" cy="294195"/>
            <a:chOff x="12379766" y="574853"/>
            <a:chExt cx="484173" cy="717958"/>
          </a:xfrm>
        </p:grpSpPr>
        <p:sp>
          <p:nvSpPr>
            <p:cNvPr id="419" name="Улыбающееся лицо 41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0" name="Дуга 41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21" name="Прямая соединительная линия 42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Прямая соединительная линия 42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3" name="Группа 422"/>
          <p:cNvGrpSpPr/>
          <p:nvPr/>
        </p:nvGrpSpPr>
        <p:grpSpPr>
          <a:xfrm>
            <a:off x="7712240" y="1489182"/>
            <a:ext cx="175979" cy="294195"/>
            <a:chOff x="12379766" y="574853"/>
            <a:chExt cx="484173" cy="717958"/>
          </a:xfrm>
        </p:grpSpPr>
        <p:sp>
          <p:nvSpPr>
            <p:cNvPr id="424" name="Улыбающееся лицо 423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5" name="Дуга 424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26" name="Прямая соединительная линия 425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Прямая соединительная линия 426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811" y="1144087"/>
            <a:ext cx="1941634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28" name="Группа 427"/>
          <p:cNvGrpSpPr/>
          <p:nvPr/>
        </p:nvGrpSpPr>
        <p:grpSpPr>
          <a:xfrm>
            <a:off x="2898270" y="5436495"/>
            <a:ext cx="210800" cy="384508"/>
            <a:chOff x="12379766" y="574853"/>
            <a:chExt cx="484173" cy="717958"/>
          </a:xfrm>
        </p:grpSpPr>
        <p:sp>
          <p:nvSpPr>
            <p:cNvPr id="429" name="Улыбающееся лицо 42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30" name="Дуга 42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31" name="Прямая соединительная линия 43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Прямая соединительная линия 43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433" y="1295272"/>
            <a:ext cx="340732" cy="36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6"/>
          <a:stretch/>
        </p:blipFill>
        <p:spPr bwMode="auto">
          <a:xfrm>
            <a:off x="121226" y="3600933"/>
            <a:ext cx="1737065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37" name="Группа 436"/>
          <p:cNvGrpSpPr/>
          <p:nvPr/>
        </p:nvGrpSpPr>
        <p:grpSpPr>
          <a:xfrm>
            <a:off x="1914264" y="3489107"/>
            <a:ext cx="175979" cy="294195"/>
            <a:chOff x="12379766" y="574853"/>
            <a:chExt cx="484173" cy="717958"/>
          </a:xfrm>
        </p:grpSpPr>
        <p:sp>
          <p:nvSpPr>
            <p:cNvPr id="438" name="Улыбающееся лицо 437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39" name="Дуга 438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40" name="Прямая соединительная линия 439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Прямая соединительная линия 440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2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1834907" y="3857830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1383940" y="3857830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602465" y="3906206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5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1305690" y="4155840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6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1886813" y="4155840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6" t="95361" r="50251"/>
          <a:stretch/>
        </p:blipFill>
        <p:spPr bwMode="auto">
          <a:xfrm>
            <a:off x="1029907" y="4017223"/>
            <a:ext cx="451145" cy="34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8" name="Группа 447"/>
          <p:cNvGrpSpPr/>
          <p:nvPr/>
        </p:nvGrpSpPr>
        <p:grpSpPr>
          <a:xfrm>
            <a:off x="4397057" y="3458383"/>
            <a:ext cx="210800" cy="384508"/>
            <a:chOff x="12379766" y="574853"/>
            <a:chExt cx="484173" cy="717958"/>
          </a:xfrm>
        </p:grpSpPr>
        <p:sp>
          <p:nvSpPr>
            <p:cNvPr id="449" name="Улыбающееся лицо 44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0" name="Дуга 44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51" name="Прямая соединительная линия 45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Прямая соединительная линия 45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3" name="Группа 452"/>
          <p:cNvGrpSpPr/>
          <p:nvPr/>
        </p:nvGrpSpPr>
        <p:grpSpPr>
          <a:xfrm>
            <a:off x="3913106" y="3491363"/>
            <a:ext cx="210800" cy="384508"/>
            <a:chOff x="12379766" y="574853"/>
            <a:chExt cx="484173" cy="717958"/>
          </a:xfrm>
        </p:grpSpPr>
        <p:sp>
          <p:nvSpPr>
            <p:cNvPr id="454" name="Улыбающееся лицо 453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5" name="Дуга 454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56" name="Прямая соединительная линия 455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Прямая соединительная линия 456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8" name="Группа 457"/>
          <p:cNvGrpSpPr/>
          <p:nvPr/>
        </p:nvGrpSpPr>
        <p:grpSpPr>
          <a:xfrm>
            <a:off x="4057830" y="3592868"/>
            <a:ext cx="210800" cy="384508"/>
            <a:chOff x="12379766" y="574853"/>
            <a:chExt cx="484173" cy="717958"/>
          </a:xfrm>
        </p:grpSpPr>
        <p:sp>
          <p:nvSpPr>
            <p:cNvPr id="459" name="Улыбающееся лицо 45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0" name="Дуга 45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61" name="Прямая соединительная линия 46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Прямая соединительная линия 46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8" name="Группа 467"/>
          <p:cNvGrpSpPr/>
          <p:nvPr/>
        </p:nvGrpSpPr>
        <p:grpSpPr>
          <a:xfrm>
            <a:off x="3804574" y="3806723"/>
            <a:ext cx="210800" cy="384508"/>
            <a:chOff x="12379766" y="574853"/>
            <a:chExt cx="484173" cy="717958"/>
          </a:xfrm>
        </p:grpSpPr>
        <p:sp>
          <p:nvSpPr>
            <p:cNvPr id="469" name="Улыбающееся лицо 46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70" name="Дуга 46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71" name="Прямая соединительная линия 47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Прямая соединительная линия 47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3" name="Группа 472"/>
          <p:cNvGrpSpPr/>
          <p:nvPr/>
        </p:nvGrpSpPr>
        <p:grpSpPr>
          <a:xfrm>
            <a:off x="3972235" y="3862632"/>
            <a:ext cx="210800" cy="384508"/>
            <a:chOff x="12379766" y="574853"/>
            <a:chExt cx="484173" cy="717958"/>
          </a:xfrm>
        </p:grpSpPr>
        <p:sp>
          <p:nvSpPr>
            <p:cNvPr id="474" name="Улыбающееся лицо 473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75" name="Дуга 474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76" name="Прямая соединительная линия 475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Прямая соединительная линия 476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8" name="Группа 477"/>
          <p:cNvGrpSpPr/>
          <p:nvPr/>
        </p:nvGrpSpPr>
        <p:grpSpPr>
          <a:xfrm>
            <a:off x="2712925" y="3246760"/>
            <a:ext cx="210800" cy="384508"/>
            <a:chOff x="12379766" y="574853"/>
            <a:chExt cx="484173" cy="717958"/>
          </a:xfrm>
        </p:grpSpPr>
        <p:sp>
          <p:nvSpPr>
            <p:cNvPr id="479" name="Улыбающееся лицо 47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80" name="Дуга 47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81" name="Прямая соединительная линия 48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Прямая соединительная линия 48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3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7968198" y="3266572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4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8617726" y="3602252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5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7928691" y="3545068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6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8493006" y="3191630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7" name="Группа 486"/>
          <p:cNvGrpSpPr/>
          <p:nvPr/>
        </p:nvGrpSpPr>
        <p:grpSpPr>
          <a:xfrm>
            <a:off x="8725335" y="3169468"/>
            <a:ext cx="210800" cy="384508"/>
            <a:chOff x="12379766" y="574853"/>
            <a:chExt cx="484173" cy="717958"/>
          </a:xfrm>
        </p:grpSpPr>
        <p:sp>
          <p:nvSpPr>
            <p:cNvPr id="488" name="Улыбающееся лицо 487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89" name="Дуга 488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90" name="Прямая соединительная линия 489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Прямая соединительная линия 490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2" name="Группа 491"/>
          <p:cNvGrpSpPr/>
          <p:nvPr/>
        </p:nvGrpSpPr>
        <p:grpSpPr>
          <a:xfrm>
            <a:off x="8722340" y="2916886"/>
            <a:ext cx="210800" cy="384508"/>
            <a:chOff x="12379766" y="574853"/>
            <a:chExt cx="484173" cy="717958"/>
          </a:xfrm>
        </p:grpSpPr>
        <p:sp>
          <p:nvSpPr>
            <p:cNvPr id="493" name="Улыбающееся лицо 492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94" name="Дуга 493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95" name="Прямая соединительная линия 494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6" name="Прямая соединительная линия 495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7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1844336" y="5231826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2999894" y="5193102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3688416" y="5704357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0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2819274" y="5837600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3543220" y="5172144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2096685" y="5816589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3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6" t="95361" r="50251"/>
          <a:stretch/>
        </p:blipFill>
        <p:spPr bwMode="auto">
          <a:xfrm>
            <a:off x="2484397" y="5745692"/>
            <a:ext cx="385043" cy="29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4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6" t="95361" r="50251"/>
          <a:stretch/>
        </p:blipFill>
        <p:spPr bwMode="auto">
          <a:xfrm>
            <a:off x="2971488" y="5396266"/>
            <a:ext cx="443957" cy="33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3" name="Группа 602"/>
          <p:cNvGrpSpPr/>
          <p:nvPr/>
        </p:nvGrpSpPr>
        <p:grpSpPr>
          <a:xfrm>
            <a:off x="3320522" y="5078134"/>
            <a:ext cx="210800" cy="384508"/>
            <a:chOff x="12379766" y="574853"/>
            <a:chExt cx="484173" cy="717958"/>
          </a:xfrm>
        </p:grpSpPr>
        <p:sp>
          <p:nvSpPr>
            <p:cNvPr id="604" name="Улыбающееся лицо 603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05" name="Дуга 604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06" name="Прямая соединительная линия 605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Прямая соединительная линия 606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8" name="Группа 607"/>
          <p:cNvGrpSpPr/>
          <p:nvPr/>
        </p:nvGrpSpPr>
        <p:grpSpPr>
          <a:xfrm>
            <a:off x="5925639" y="4786126"/>
            <a:ext cx="210800" cy="384508"/>
            <a:chOff x="12379766" y="574853"/>
            <a:chExt cx="484173" cy="717958"/>
          </a:xfrm>
        </p:grpSpPr>
        <p:sp>
          <p:nvSpPr>
            <p:cNvPr id="609" name="Улыбающееся лицо 60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10" name="Дуга 60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11" name="Прямая соединительная линия 61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2" name="Прямая соединительная линия 61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3" name="Группа 612"/>
          <p:cNvGrpSpPr/>
          <p:nvPr/>
        </p:nvGrpSpPr>
        <p:grpSpPr>
          <a:xfrm>
            <a:off x="2767454" y="5047573"/>
            <a:ext cx="210800" cy="384508"/>
            <a:chOff x="12379766" y="574853"/>
            <a:chExt cx="484173" cy="717958"/>
          </a:xfrm>
        </p:grpSpPr>
        <p:sp>
          <p:nvSpPr>
            <p:cNvPr id="614" name="Улыбающееся лицо 613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15" name="Дуга 614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16" name="Прямая соединительная линия 615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" name="Прямая соединительная линия 616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8" name="Группа 617"/>
          <p:cNvGrpSpPr/>
          <p:nvPr/>
        </p:nvGrpSpPr>
        <p:grpSpPr>
          <a:xfrm>
            <a:off x="2159364" y="5105604"/>
            <a:ext cx="210800" cy="384508"/>
            <a:chOff x="12379766" y="574853"/>
            <a:chExt cx="484173" cy="717958"/>
          </a:xfrm>
        </p:grpSpPr>
        <p:sp>
          <p:nvSpPr>
            <p:cNvPr id="619" name="Улыбающееся лицо 61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20" name="Дуга 61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21" name="Прямая соединительная линия 62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Прямая соединительная линия 62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3" name="Группа 622"/>
          <p:cNvGrpSpPr/>
          <p:nvPr/>
        </p:nvGrpSpPr>
        <p:grpSpPr>
          <a:xfrm>
            <a:off x="1843764" y="5367186"/>
            <a:ext cx="210800" cy="384508"/>
            <a:chOff x="12379766" y="574853"/>
            <a:chExt cx="484173" cy="717958"/>
          </a:xfrm>
        </p:grpSpPr>
        <p:sp>
          <p:nvSpPr>
            <p:cNvPr id="624" name="Улыбающееся лицо 623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25" name="Дуга 624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26" name="Прямая соединительная линия 625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Прямая соединительная линия 626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8" name="Группа 627"/>
          <p:cNvGrpSpPr/>
          <p:nvPr/>
        </p:nvGrpSpPr>
        <p:grpSpPr>
          <a:xfrm>
            <a:off x="2497338" y="5057618"/>
            <a:ext cx="210800" cy="384508"/>
            <a:chOff x="12379766" y="574853"/>
            <a:chExt cx="484173" cy="717958"/>
          </a:xfrm>
        </p:grpSpPr>
        <p:sp>
          <p:nvSpPr>
            <p:cNvPr id="629" name="Улыбающееся лицо 62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30" name="Дуга 62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31" name="Прямая соединительная линия 63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2" name="Прямая соединительная линия 63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3" name="Группа 632"/>
          <p:cNvGrpSpPr/>
          <p:nvPr/>
        </p:nvGrpSpPr>
        <p:grpSpPr>
          <a:xfrm>
            <a:off x="3704834" y="5284283"/>
            <a:ext cx="210800" cy="384508"/>
            <a:chOff x="12379766" y="574853"/>
            <a:chExt cx="484173" cy="717958"/>
          </a:xfrm>
        </p:grpSpPr>
        <p:sp>
          <p:nvSpPr>
            <p:cNvPr id="634" name="Улыбающееся лицо 633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35" name="Дуга 634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36" name="Прямая соединительная линия 635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7" name="Прямая соединительная линия 636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8" name="Группа 637"/>
          <p:cNvGrpSpPr/>
          <p:nvPr/>
        </p:nvGrpSpPr>
        <p:grpSpPr>
          <a:xfrm>
            <a:off x="3571511" y="5699314"/>
            <a:ext cx="210800" cy="384508"/>
            <a:chOff x="12379766" y="574853"/>
            <a:chExt cx="484173" cy="717958"/>
          </a:xfrm>
        </p:grpSpPr>
        <p:sp>
          <p:nvSpPr>
            <p:cNvPr id="639" name="Улыбающееся лицо 63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40" name="Дуга 63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41" name="Прямая соединительная линия 64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Прямая соединительная линия 64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3" name="Группа 642"/>
          <p:cNvGrpSpPr/>
          <p:nvPr/>
        </p:nvGrpSpPr>
        <p:grpSpPr>
          <a:xfrm>
            <a:off x="2677487" y="5376156"/>
            <a:ext cx="210800" cy="384508"/>
            <a:chOff x="12379766" y="574853"/>
            <a:chExt cx="484173" cy="717958"/>
          </a:xfrm>
        </p:grpSpPr>
        <p:sp>
          <p:nvSpPr>
            <p:cNvPr id="644" name="Улыбающееся лицо 643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45" name="Дуга 644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46" name="Прямая соединительная линия 645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7" name="Прямая соединительная линия 646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8" name="Группа 647"/>
          <p:cNvGrpSpPr/>
          <p:nvPr/>
        </p:nvGrpSpPr>
        <p:grpSpPr>
          <a:xfrm>
            <a:off x="6107554" y="5223560"/>
            <a:ext cx="210800" cy="384508"/>
            <a:chOff x="12379766" y="574853"/>
            <a:chExt cx="484173" cy="717958"/>
          </a:xfrm>
        </p:grpSpPr>
        <p:sp>
          <p:nvSpPr>
            <p:cNvPr id="649" name="Улыбающееся лицо 64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50" name="Дуга 64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51" name="Прямая соединительная линия 65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2" name="Прямая соединительная линия 65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3" name="Группа 652"/>
          <p:cNvGrpSpPr/>
          <p:nvPr/>
        </p:nvGrpSpPr>
        <p:grpSpPr>
          <a:xfrm>
            <a:off x="3123836" y="5693976"/>
            <a:ext cx="210800" cy="384508"/>
            <a:chOff x="12379766" y="574853"/>
            <a:chExt cx="484173" cy="717958"/>
          </a:xfrm>
        </p:grpSpPr>
        <p:sp>
          <p:nvSpPr>
            <p:cNvPr id="654" name="Улыбающееся лицо 653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55" name="Дуга 654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56" name="Прямая соединительная линия 655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7" name="Прямая соединительная линия 656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8" name="Группа 657"/>
          <p:cNvGrpSpPr/>
          <p:nvPr/>
        </p:nvGrpSpPr>
        <p:grpSpPr>
          <a:xfrm>
            <a:off x="2361620" y="5376372"/>
            <a:ext cx="210800" cy="384508"/>
            <a:chOff x="12379766" y="574853"/>
            <a:chExt cx="484173" cy="717958"/>
          </a:xfrm>
        </p:grpSpPr>
        <p:sp>
          <p:nvSpPr>
            <p:cNvPr id="659" name="Улыбающееся лицо 65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60" name="Дуга 65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61" name="Прямая соединительная линия 66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2" name="Прямая соединительная линия 66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3" name="Группа 662"/>
          <p:cNvGrpSpPr/>
          <p:nvPr/>
        </p:nvGrpSpPr>
        <p:grpSpPr>
          <a:xfrm>
            <a:off x="6248070" y="4854578"/>
            <a:ext cx="210800" cy="384508"/>
            <a:chOff x="12379766" y="574853"/>
            <a:chExt cx="484173" cy="717958"/>
          </a:xfrm>
        </p:grpSpPr>
        <p:sp>
          <p:nvSpPr>
            <p:cNvPr id="664" name="Улыбающееся лицо 663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65" name="Дуга 664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66" name="Прямая соединительная линия 665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7" name="Прямая соединительная линия 666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8" name="Группа 667"/>
          <p:cNvGrpSpPr/>
          <p:nvPr/>
        </p:nvGrpSpPr>
        <p:grpSpPr>
          <a:xfrm>
            <a:off x="2419994" y="5700951"/>
            <a:ext cx="210800" cy="384508"/>
            <a:chOff x="12379766" y="574853"/>
            <a:chExt cx="484173" cy="717958"/>
          </a:xfrm>
        </p:grpSpPr>
        <p:sp>
          <p:nvSpPr>
            <p:cNvPr id="669" name="Улыбающееся лицо 66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70" name="Дуга 66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71" name="Прямая соединительная линия 67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Прямая соединительная линия 67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3" name="Группа 672"/>
          <p:cNvGrpSpPr/>
          <p:nvPr/>
        </p:nvGrpSpPr>
        <p:grpSpPr>
          <a:xfrm>
            <a:off x="1855891" y="5692931"/>
            <a:ext cx="210800" cy="384508"/>
            <a:chOff x="12379766" y="574853"/>
            <a:chExt cx="484173" cy="717958"/>
          </a:xfrm>
        </p:grpSpPr>
        <p:sp>
          <p:nvSpPr>
            <p:cNvPr id="674" name="Улыбающееся лицо 673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75" name="Дуга 674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76" name="Прямая соединительная линия 675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7" name="Прямая соединительная линия 676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8" name="Группа 677"/>
          <p:cNvGrpSpPr/>
          <p:nvPr/>
        </p:nvGrpSpPr>
        <p:grpSpPr>
          <a:xfrm>
            <a:off x="2130178" y="5430331"/>
            <a:ext cx="210800" cy="384508"/>
            <a:chOff x="12379766" y="574853"/>
            <a:chExt cx="484173" cy="717958"/>
          </a:xfrm>
        </p:grpSpPr>
        <p:sp>
          <p:nvSpPr>
            <p:cNvPr id="679" name="Улыбающееся лицо 67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80" name="Дуга 67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81" name="Прямая соединительная линия 68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2" name="Прямая соединительная линия 68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3" name="Группа 682"/>
          <p:cNvGrpSpPr/>
          <p:nvPr/>
        </p:nvGrpSpPr>
        <p:grpSpPr>
          <a:xfrm>
            <a:off x="4810047" y="5422772"/>
            <a:ext cx="210800" cy="384508"/>
            <a:chOff x="12379766" y="574853"/>
            <a:chExt cx="484173" cy="717958"/>
          </a:xfrm>
        </p:grpSpPr>
        <p:sp>
          <p:nvSpPr>
            <p:cNvPr id="684" name="Улыбающееся лицо 683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85" name="Дуга 684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86" name="Прямая соединительная линия 685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Прямая соединительная линия 686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1" name="Группа 690"/>
          <p:cNvGrpSpPr/>
          <p:nvPr/>
        </p:nvGrpSpPr>
        <p:grpSpPr>
          <a:xfrm>
            <a:off x="3466111" y="5432081"/>
            <a:ext cx="210800" cy="384508"/>
            <a:chOff x="12379766" y="574853"/>
            <a:chExt cx="484173" cy="717958"/>
          </a:xfrm>
        </p:grpSpPr>
        <p:sp>
          <p:nvSpPr>
            <p:cNvPr id="692" name="Улыбающееся лицо 691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93" name="Дуга 692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94" name="Прямая соединительная линия 693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5" name="Прямая соединительная линия 694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6" name="Группа 695"/>
          <p:cNvGrpSpPr/>
          <p:nvPr/>
        </p:nvGrpSpPr>
        <p:grpSpPr>
          <a:xfrm>
            <a:off x="6092330" y="4940836"/>
            <a:ext cx="210800" cy="384508"/>
            <a:chOff x="12379766" y="574853"/>
            <a:chExt cx="484173" cy="717958"/>
          </a:xfrm>
        </p:grpSpPr>
        <p:sp>
          <p:nvSpPr>
            <p:cNvPr id="697" name="Улыбающееся лицо 696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98" name="Дуга 697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99" name="Прямая соединительная линия 698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0" name="Прямая соединительная линия 699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1" name="Группа 700"/>
          <p:cNvGrpSpPr/>
          <p:nvPr/>
        </p:nvGrpSpPr>
        <p:grpSpPr>
          <a:xfrm>
            <a:off x="5579742" y="4779922"/>
            <a:ext cx="210800" cy="384508"/>
            <a:chOff x="12379766" y="574853"/>
            <a:chExt cx="484173" cy="717958"/>
          </a:xfrm>
        </p:grpSpPr>
        <p:sp>
          <p:nvSpPr>
            <p:cNvPr id="702" name="Улыбающееся лицо 701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03" name="Дуга 702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704" name="Прямая соединительная линия 703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5" name="Прямая соединительная линия 704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6" name="Группа 705"/>
          <p:cNvGrpSpPr/>
          <p:nvPr/>
        </p:nvGrpSpPr>
        <p:grpSpPr>
          <a:xfrm>
            <a:off x="5069037" y="4756527"/>
            <a:ext cx="210800" cy="384508"/>
            <a:chOff x="12379766" y="574853"/>
            <a:chExt cx="484173" cy="717958"/>
          </a:xfrm>
        </p:grpSpPr>
        <p:sp>
          <p:nvSpPr>
            <p:cNvPr id="707" name="Улыбающееся лицо 706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08" name="Дуга 707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709" name="Прямая соединительная линия 708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0" name="Прямая соединительная линия 709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1" name="Группа 710"/>
          <p:cNvGrpSpPr/>
          <p:nvPr/>
        </p:nvGrpSpPr>
        <p:grpSpPr>
          <a:xfrm>
            <a:off x="3330692" y="5667412"/>
            <a:ext cx="210800" cy="384508"/>
            <a:chOff x="12379766" y="574853"/>
            <a:chExt cx="484173" cy="717958"/>
          </a:xfrm>
        </p:grpSpPr>
        <p:sp>
          <p:nvSpPr>
            <p:cNvPr id="712" name="Улыбающееся лицо 711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13" name="Дуга 712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714" name="Прямая соединительная линия 713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5" name="Прямая соединительная линия 714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6" name="Группа 715"/>
          <p:cNvGrpSpPr/>
          <p:nvPr/>
        </p:nvGrpSpPr>
        <p:grpSpPr>
          <a:xfrm>
            <a:off x="4857738" y="5145747"/>
            <a:ext cx="210800" cy="384508"/>
            <a:chOff x="12379766" y="574853"/>
            <a:chExt cx="484173" cy="717958"/>
          </a:xfrm>
        </p:grpSpPr>
        <p:sp>
          <p:nvSpPr>
            <p:cNvPr id="717" name="Улыбающееся лицо 716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18" name="Дуга 717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719" name="Прямая соединительная линия 718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0" name="Прямая соединительная линия 719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1" name="Группа 720"/>
          <p:cNvGrpSpPr/>
          <p:nvPr/>
        </p:nvGrpSpPr>
        <p:grpSpPr>
          <a:xfrm>
            <a:off x="4589898" y="5062429"/>
            <a:ext cx="210800" cy="384508"/>
            <a:chOff x="12379766" y="574853"/>
            <a:chExt cx="484173" cy="717958"/>
          </a:xfrm>
        </p:grpSpPr>
        <p:sp>
          <p:nvSpPr>
            <p:cNvPr id="722" name="Улыбающееся лицо 721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23" name="Дуга 722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724" name="Прямая соединительная линия 723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5" name="Прямая соединительная линия 724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6" name="Группа 725"/>
          <p:cNvGrpSpPr/>
          <p:nvPr/>
        </p:nvGrpSpPr>
        <p:grpSpPr>
          <a:xfrm>
            <a:off x="5320640" y="5041902"/>
            <a:ext cx="210800" cy="384508"/>
            <a:chOff x="12379766" y="574853"/>
            <a:chExt cx="484173" cy="717958"/>
          </a:xfrm>
        </p:grpSpPr>
        <p:sp>
          <p:nvSpPr>
            <p:cNvPr id="727" name="Улыбающееся лицо 726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28" name="Дуга 727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729" name="Прямая соединительная линия 728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0" name="Прямая соединительная линия 729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1" name="Группа 730"/>
          <p:cNvGrpSpPr/>
          <p:nvPr/>
        </p:nvGrpSpPr>
        <p:grpSpPr>
          <a:xfrm>
            <a:off x="5608062" y="5398715"/>
            <a:ext cx="225363" cy="384508"/>
            <a:chOff x="12379766" y="574853"/>
            <a:chExt cx="484173" cy="717958"/>
          </a:xfrm>
        </p:grpSpPr>
        <p:sp>
          <p:nvSpPr>
            <p:cNvPr id="732" name="Улыбающееся лицо 731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33" name="Дуга 732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734" name="Прямая соединительная линия 733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5" name="Прямая соединительная линия 734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6" name="Группа 735"/>
          <p:cNvGrpSpPr/>
          <p:nvPr/>
        </p:nvGrpSpPr>
        <p:grpSpPr>
          <a:xfrm>
            <a:off x="6158406" y="5406259"/>
            <a:ext cx="210800" cy="384508"/>
            <a:chOff x="12379766" y="574853"/>
            <a:chExt cx="484173" cy="717958"/>
          </a:xfrm>
        </p:grpSpPr>
        <p:sp>
          <p:nvSpPr>
            <p:cNvPr id="737" name="Улыбающееся лицо 736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38" name="Дуга 737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739" name="Прямая соединительная линия 738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0" name="Прямая соединительная линия 739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1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8268178" y="5508629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2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4781951" y="4944434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3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5050769" y="5533303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4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6296738" y="5398669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5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5808081" y="5183794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6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6415748" y="4825526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4548324" y="5510330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8" name="Группа 747"/>
          <p:cNvGrpSpPr/>
          <p:nvPr/>
        </p:nvGrpSpPr>
        <p:grpSpPr>
          <a:xfrm>
            <a:off x="5096613" y="4990423"/>
            <a:ext cx="210800" cy="384508"/>
            <a:chOff x="12379766" y="574853"/>
            <a:chExt cx="484173" cy="717958"/>
          </a:xfrm>
        </p:grpSpPr>
        <p:sp>
          <p:nvSpPr>
            <p:cNvPr id="749" name="Улыбающееся лицо 74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50" name="Дуга 74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751" name="Прямая соединительная линия 75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2" name="Прямая соединительная линия 75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3" name="Группа 752"/>
          <p:cNvGrpSpPr/>
          <p:nvPr/>
        </p:nvGrpSpPr>
        <p:grpSpPr>
          <a:xfrm>
            <a:off x="4591342" y="4758702"/>
            <a:ext cx="210800" cy="384508"/>
            <a:chOff x="12379766" y="574853"/>
            <a:chExt cx="484173" cy="717958"/>
          </a:xfrm>
        </p:grpSpPr>
        <p:sp>
          <p:nvSpPr>
            <p:cNvPr id="754" name="Улыбающееся лицо 753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55" name="Дуга 754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756" name="Прямая соединительная линия 755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7" name="Прямая соединительная линия 756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8" name="Группа 757"/>
          <p:cNvGrpSpPr/>
          <p:nvPr/>
        </p:nvGrpSpPr>
        <p:grpSpPr>
          <a:xfrm>
            <a:off x="5491910" y="5243986"/>
            <a:ext cx="210800" cy="384508"/>
            <a:chOff x="12379766" y="574853"/>
            <a:chExt cx="484173" cy="717958"/>
          </a:xfrm>
        </p:grpSpPr>
        <p:sp>
          <p:nvSpPr>
            <p:cNvPr id="759" name="Улыбающееся лицо 75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60" name="Дуга 75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761" name="Прямая соединительная линия 76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2" name="Прямая соединительная линия 76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3" name="Группа 762"/>
          <p:cNvGrpSpPr/>
          <p:nvPr/>
        </p:nvGrpSpPr>
        <p:grpSpPr>
          <a:xfrm>
            <a:off x="5579872" y="5036640"/>
            <a:ext cx="210800" cy="384508"/>
            <a:chOff x="12379766" y="574853"/>
            <a:chExt cx="484173" cy="717958"/>
          </a:xfrm>
        </p:grpSpPr>
        <p:sp>
          <p:nvSpPr>
            <p:cNvPr id="764" name="Улыбающееся лицо 763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65" name="Дуга 764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766" name="Прямая соединительная линия 765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7" name="Прямая соединительная линия 766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8" name="Группа 767"/>
          <p:cNvGrpSpPr/>
          <p:nvPr/>
        </p:nvGrpSpPr>
        <p:grpSpPr>
          <a:xfrm>
            <a:off x="6964874" y="5173772"/>
            <a:ext cx="210800" cy="384508"/>
            <a:chOff x="12379766" y="574853"/>
            <a:chExt cx="484173" cy="717958"/>
          </a:xfrm>
        </p:grpSpPr>
        <p:sp>
          <p:nvSpPr>
            <p:cNvPr id="769" name="Улыбающееся лицо 76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70" name="Дуга 76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771" name="Прямая соединительная линия 77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2" name="Прямая соединительная линия 77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3" name="Группа 772"/>
          <p:cNvGrpSpPr/>
          <p:nvPr/>
        </p:nvGrpSpPr>
        <p:grpSpPr>
          <a:xfrm>
            <a:off x="6436823" y="4940405"/>
            <a:ext cx="210800" cy="384508"/>
            <a:chOff x="12379766" y="574853"/>
            <a:chExt cx="484173" cy="717958"/>
          </a:xfrm>
        </p:grpSpPr>
        <p:sp>
          <p:nvSpPr>
            <p:cNvPr id="774" name="Улыбающееся лицо 773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75" name="Дуга 774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776" name="Прямая соединительная линия 775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7" name="Прямая соединительная линия 776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8" name="Группа 777"/>
          <p:cNvGrpSpPr/>
          <p:nvPr/>
        </p:nvGrpSpPr>
        <p:grpSpPr>
          <a:xfrm>
            <a:off x="5873903" y="5407613"/>
            <a:ext cx="210800" cy="384508"/>
            <a:chOff x="12379766" y="574853"/>
            <a:chExt cx="484173" cy="717958"/>
          </a:xfrm>
        </p:grpSpPr>
        <p:sp>
          <p:nvSpPr>
            <p:cNvPr id="779" name="Улыбающееся лицо 778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80" name="Дуга 779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781" name="Прямая соединительная линия 780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2" name="Прямая соединительная линия 781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83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5" t="90295" r="26056"/>
          <a:stretch/>
        </p:blipFill>
        <p:spPr bwMode="auto">
          <a:xfrm>
            <a:off x="5272639" y="5311221"/>
            <a:ext cx="400339" cy="6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4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7022482" y="4953057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5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7475086" y="5494447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6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8374806" y="4920455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7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8706666" y="5272441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7073383" y="5499778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0" name="Группа 789"/>
          <p:cNvGrpSpPr/>
          <p:nvPr/>
        </p:nvGrpSpPr>
        <p:grpSpPr>
          <a:xfrm>
            <a:off x="7343980" y="5343392"/>
            <a:ext cx="210800" cy="384508"/>
            <a:chOff x="12379766" y="574853"/>
            <a:chExt cx="484173" cy="717958"/>
          </a:xfrm>
        </p:grpSpPr>
        <p:sp>
          <p:nvSpPr>
            <p:cNvPr id="791" name="Улыбающееся лицо 790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92" name="Дуга 791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793" name="Прямая соединительная линия 792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4" name="Прямая соединительная линия 793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7" name="Группа 796"/>
          <p:cNvGrpSpPr/>
          <p:nvPr/>
        </p:nvGrpSpPr>
        <p:grpSpPr>
          <a:xfrm>
            <a:off x="6921953" y="4809720"/>
            <a:ext cx="210800" cy="384508"/>
            <a:chOff x="12379766" y="574853"/>
            <a:chExt cx="484173" cy="717958"/>
          </a:xfrm>
        </p:grpSpPr>
        <p:sp>
          <p:nvSpPr>
            <p:cNvPr id="798" name="Улыбающееся лицо 797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99" name="Дуга 798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00" name="Прямая соединительная линия 799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1" name="Прямая соединительная линия 800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2" name="Группа 801"/>
          <p:cNvGrpSpPr/>
          <p:nvPr/>
        </p:nvGrpSpPr>
        <p:grpSpPr>
          <a:xfrm>
            <a:off x="7322660" y="4809720"/>
            <a:ext cx="210800" cy="384508"/>
            <a:chOff x="12379766" y="574853"/>
            <a:chExt cx="484173" cy="717958"/>
          </a:xfrm>
        </p:grpSpPr>
        <p:sp>
          <p:nvSpPr>
            <p:cNvPr id="803" name="Улыбающееся лицо 802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04" name="Дуга 803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05" name="Прямая соединительная линия 804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6" name="Прямая соединительная линия 805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7" name="Группа 806"/>
          <p:cNvGrpSpPr/>
          <p:nvPr/>
        </p:nvGrpSpPr>
        <p:grpSpPr>
          <a:xfrm>
            <a:off x="8168989" y="4798517"/>
            <a:ext cx="210800" cy="384508"/>
            <a:chOff x="12379766" y="574853"/>
            <a:chExt cx="484173" cy="717958"/>
          </a:xfrm>
        </p:grpSpPr>
        <p:sp>
          <p:nvSpPr>
            <p:cNvPr id="808" name="Улыбающееся лицо 807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09" name="Дуга 808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10" name="Прямая соединительная линия 809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1" name="Прямая соединительная линия 810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2" name="Группа 811"/>
          <p:cNvGrpSpPr/>
          <p:nvPr/>
        </p:nvGrpSpPr>
        <p:grpSpPr>
          <a:xfrm>
            <a:off x="7994387" y="4800452"/>
            <a:ext cx="210800" cy="384508"/>
            <a:chOff x="12379766" y="574853"/>
            <a:chExt cx="484173" cy="717958"/>
          </a:xfrm>
        </p:grpSpPr>
        <p:sp>
          <p:nvSpPr>
            <p:cNvPr id="813" name="Улыбающееся лицо 812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14" name="Дуга 813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15" name="Прямая соединительная линия 814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6" name="Прямая соединительная линия 815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7" name="Группа 816"/>
          <p:cNvGrpSpPr/>
          <p:nvPr/>
        </p:nvGrpSpPr>
        <p:grpSpPr>
          <a:xfrm>
            <a:off x="7790900" y="4809720"/>
            <a:ext cx="210800" cy="384508"/>
            <a:chOff x="12379766" y="574853"/>
            <a:chExt cx="484173" cy="717958"/>
          </a:xfrm>
        </p:grpSpPr>
        <p:sp>
          <p:nvSpPr>
            <p:cNvPr id="818" name="Улыбающееся лицо 817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19" name="Дуга 818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20" name="Прямая соединительная линия 819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1" name="Прямая соединительная линия 820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2" name="Группа 821"/>
          <p:cNvGrpSpPr/>
          <p:nvPr/>
        </p:nvGrpSpPr>
        <p:grpSpPr>
          <a:xfrm>
            <a:off x="7272366" y="5101233"/>
            <a:ext cx="210800" cy="384508"/>
            <a:chOff x="12379766" y="574853"/>
            <a:chExt cx="484173" cy="717958"/>
          </a:xfrm>
        </p:grpSpPr>
        <p:sp>
          <p:nvSpPr>
            <p:cNvPr id="823" name="Улыбающееся лицо 822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24" name="Дуга 823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25" name="Прямая соединительная линия 824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6" name="Прямая соединительная линия 825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7" name="Группа 826"/>
          <p:cNvGrpSpPr/>
          <p:nvPr/>
        </p:nvGrpSpPr>
        <p:grpSpPr>
          <a:xfrm>
            <a:off x="8678308" y="4831921"/>
            <a:ext cx="210800" cy="384508"/>
            <a:chOff x="12379766" y="574853"/>
            <a:chExt cx="484173" cy="717958"/>
          </a:xfrm>
        </p:grpSpPr>
        <p:sp>
          <p:nvSpPr>
            <p:cNvPr id="828" name="Улыбающееся лицо 827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29" name="Дуга 828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30" name="Прямая соединительная линия 829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1" name="Прямая соединительная линия 830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2" name="Группа 831"/>
          <p:cNvGrpSpPr/>
          <p:nvPr/>
        </p:nvGrpSpPr>
        <p:grpSpPr>
          <a:xfrm>
            <a:off x="8611855" y="5376372"/>
            <a:ext cx="210800" cy="384508"/>
            <a:chOff x="12379766" y="574853"/>
            <a:chExt cx="484173" cy="717958"/>
          </a:xfrm>
        </p:grpSpPr>
        <p:sp>
          <p:nvSpPr>
            <p:cNvPr id="833" name="Улыбающееся лицо 832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34" name="Дуга 833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35" name="Прямая соединительная линия 834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6" name="Прямая соединительная линия 835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7" name="Группа 836"/>
          <p:cNvGrpSpPr/>
          <p:nvPr/>
        </p:nvGrpSpPr>
        <p:grpSpPr>
          <a:xfrm>
            <a:off x="8489538" y="5071375"/>
            <a:ext cx="210800" cy="384508"/>
            <a:chOff x="12379766" y="574853"/>
            <a:chExt cx="484173" cy="717958"/>
          </a:xfrm>
        </p:grpSpPr>
        <p:sp>
          <p:nvSpPr>
            <p:cNvPr id="838" name="Улыбающееся лицо 837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39" name="Дуга 838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40" name="Прямая соединительная линия 839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1" name="Прямая соединительная линия 840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2" name="Группа 841"/>
          <p:cNvGrpSpPr/>
          <p:nvPr/>
        </p:nvGrpSpPr>
        <p:grpSpPr>
          <a:xfrm>
            <a:off x="8277487" y="5060324"/>
            <a:ext cx="210800" cy="384508"/>
            <a:chOff x="12379766" y="574853"/>
            <a:chExt cx="484173" cy="717958"/>
          </a:xfrm>
        </p:grpSpPr>
        <p:sp>
          <p:nvSpPr>
            <p:cNvPr id="843" name="Улыбающееся лицо 842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44" name="Дуга 843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45" name="Прямая соединительная линия 844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6" name="Прямая соединительная линия 845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7" name="Группа 846"/>
          <p:cNvGrpSpPr/>
          <p:nvPr/>
        </p:nvGrpSpPr>
        <p:grpSpPr>
          <a:xfrm>
            <a:off x="8076805" y="5398013"/>
            <a:ext cx="210800" cy="384508"/>
            <a:chOff x="12379766" y="574853"/>
            <a:chExt cx="484173" cy="717958"/>
          </a:xfrm>
        </p:grpSpPr>
        <p:sp>
          <p:nvSpPr>
            <p:cNvPr id="848" name="Улыбающееся лицо 847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49" name="Дуга 848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50" name="Прямая соединительная линия 849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1" name="Прямая соединительная линия 850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2" name="Группа 851"/>
          <p:cNvGrpSpPr/>
          <p:nvPr/>
        </p:nvGrpSpPr>
        <p:grpSpPr>
          <a:xfrm>
            <a:off x="8008482" y="5115270"/>
            <a:ext cx="210800" cy="384508"/>
            <a:chOff x="12379766" y="574853"/>
            <a:chExt cx="484173" cy="717958"/>
          </a:xfrm>
        </p:grpSpPr>
        <p:sp>
          <p:nvSpPr>
            <p:cNvPr id="853" name="Улыбающееся лицо 852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54" name="Дуга 853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55" name="Прямая соединительная линия 854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6" name="Прямая соединительная линия 855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7" name="Группа 856"/>
          <p:cNvGrpSpPr/>
          <p:nvPr/>
        </p:nvGrpSpPr>
        <p:grpSpPr>
          <a:xfrm>
            <a:off x="7904419" y="5354513"/>
            <a:ext cx="210800" cy="384508"/>
            <a:chOff x="12379766" y="574853"/>
            <a:chExt cx="484173" cy="717958"/>
          </a:xfrm>
        </p:grpSpPr>
        <p:sp>
          <p:nvSpPr>
            <p:cNvPr id="858" name="Улыбающееся лицо 857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59" name="Дуга 858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60" name="Прямая соединительная линия 859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1" name="Прямая соединительная линия 860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2" name="Группа 861"/>
          <p:cNvGrpSpPr/>
          <p:nvPr/>
        </p:nvGrpSpPr>
        <p:grpSpPr>
          <a:xfrm>
            <a:off x="7776195" y="5060324"/>
            <a:ext cx="210800" cy="384508"/>
            <a:chOff x="12379766" y="574853"/>
            <a:chExt cx="484173" cy="717958"/>
          </a:xfrm>
        </p:grpSpPr>
        <p:sp>
          <p:nvSpPr>
            <p:cNvPr id="863" name="Улыбающееся лицо 862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64" name="Дуга 863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65" name="Прямая соединительная линия 864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6" name="Прямая соединительная линия 865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7" name="Группа 866"/>
          <p:cNvGrpSpPr/>
          <p:nvPr/>
        </p:nvGrpSpPr>
        <p:grpSpPr>
          <a:xfrm>
            <a:off x="7717822" y="5386902"/>
            <a:ext cx="210800" cy="384508"/>
            <a:chOff x="12379766" y="574853"/>
            <a:chExt cx="484173" cy="717958"/>
          </a:xfrm>
        </p:grpSpPr>
        <p:sp>
          <p:nvSpPr>
            <p:cNvPr id="868" name="Улыбающееся лицо 867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69" name="Дуга 868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70" name="Прямая соединительная линия 869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1" name="Прямая соединительная линия 870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2" name="Группа 871"/>
          <p:cNvGrpSpPr/>
          <p:nvPr/>
        </p:nvGrpSpPr>
        <p:grpSpPr>
          <a:xfrm>
            <a:off x="7519480" y="5071437"/>
            <a:ext cx="210800" cy="384508"/>
            <a:chOff x="12379766" y="574853"/>
            <a:chExt cx="484173" cy="717958"/>
          </a:xfrm>
        </p:grpSpPr>
        <p:sp>
          <p:nvSpPr>
            <p:cNvPr id="873" name="Улыбающееся лицо 872"/>
            <p:cNvSpPr/>
            <p:nvPr/>
          </p:nvSpPr>
          <p:spPr>
            <a:xfrm>
              <a:off x="12513840" y="817384"/>
              <a:ext cx="216024" cy="178029"/>
            </a:xfrm>
            <a:prstGeom prst="smileyFac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74" name="Дуга 873"/>
            <p:cNvSpPr/>
            <p:nvPr/>
          </p:nvSpPr>
          <p:spPr>
            <a:xfrm rot="8396252">
              <a:off x="12379766" y="574853"/>
              <a:ext cx="484173" cy="455691"/>
            </a:xfrm>
            <a:prstGeom prst="arc">
              <a:avLst>
                <a:gd name="adj1" fmla="val 15927334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75" name="Прямая соединительная линия 874"/>
            <p:cNvCxnSpPr/>
            <p:nvPr/>
          </p:nvCxnSpPr>
          <p:spPr>
            <a:xfrm flipH="1">
              <a:off x="12495282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6" name="Прямая соединительная линия 875"/>
            <p:cNvCxnSpPr/>
            <p:nvPr/>
          </p:nvCxnSpPr>
          <p:spPr>
            <a:xfrm>
              <a:off x="12603294" y="1034585"/>
              <a:ext cx="108012" cy="258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4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6033426" y="3319069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4671107" y="1856648"/>
            <a:ext cx="2281898" cy="1778021"/>
            <a:chOff x="-3592924" y="1585387"/>
            <a:chExt cx="2448272" cy="1763203"/>
          </a:xfrm>
        </p:grpSpPr>
        <p:grpSp>
          <p:nvGrpSpPr>
            <p:cNvPr id="547" name="Группа 546"/>
            <p:cNvGrpSpPr/>
            <p:nvPr/>
          </p:nvGrpSpPr>
          <p:grpSpPr>
            <a:xfrm>
              <a:off x="-3592924" y="1585387"/>
              <a:ext cx="2448272" cy="1763203"/>
              <a:chOff x="664176" y="806253"/>
              <a:chExt cx="2592288" cy="2285379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548" name="Скругленный прямоугольник 547"/>
              <p:cNvSpPr/>
              <p:nvPr/>
            </p:nvSpPr>
            <p:spPr>
              <a:xfrm>
                <a:off x="721212" y="1795488"/>
                <a:ext cx="2448272" cy="1296144"/>
              </a:xfrm>
              <a:prstGeom prst="roundRect">
                <a:avLst/>
              </a:prstGeom>
              <a:grpFill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49" name="Равнобедренный треугольник 548"/>
              <p:cNvSpPr/>
              <p:nvPr/>
            </p:nvSpPr>
            <p:spPr>
              <a:xfrm>
                <a:off x="664176" y="806253"/>
                <a:ext cx="2592288" cy="980648"/>
              </a:xfrm>
              <a:prstGeom prst="triangle">
                <a:avLst/>
              </a:prstGeom>
              <a:grpFill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550" name="TextBox 549"/>
            <p:cNvSpPr txBox="1"/>
            <p:nvPr/>
          </p:nvSpPr>
          <p:spPr>
            <a:xfrm>
              <a:off x="-3183896" y="1971019"/>
              <a:ext cx="1852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/>
                <a:t>г</a:t>
              </a:r>
              <a:r>
                <a:rPr lang="ru-RU" b="1" dirty="0" smtClean="0"/>
                <a:t>р. «Байтерек»</a:t>
              </a:r>
              <a:endParaRPr lang="ru-RU" b="1" dirty="0"/>
            </a:p>
          </p:txBody>
        </p:sp>
        <p:pic>
          <p:nvPicPr>
            <p:cNvPr id="55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53404" y="2450233"/>
              <a:ext cx="2103437" cy="884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3" name="Picture 1364" descr="D:\ююю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13" t="90908" r="50196" b="4325"/>
            <a:stretch/>
          </p:blipFill>
          <p:spPr bwMode="auto">
            <a:xfrm>
              <a:off x="-2107543" y="2759269"/>
              <a:ext cx="370708" cy="334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5" name="Picture 1364" descr="D:\ююю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66" t="95361" r="50251"/>
            <a:stretch/>
          </p:blipFill>
          <p:spPr bwMode="auto">
            <a:xfrm>
              <a:off x="-3048179" y="2668985"/>
              <a:ext cx="541867" cy="37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7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1978531" y="1666569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8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834068" y="1998590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9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6023745" y="3316391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0" name="Picture 1364" descr="D:\ююю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3" t="90908" r="50196" b="4325"/>
          <a:stretch/>
        </p:blipFill>
        <p:spPr bwMode="auto">
          <a:xfrm>
            <a:off x="3147616" y="1710455"/>
            <a:ext cx="342192" cy="3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13172" y="405894"/>
            <a:ext cx="5275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45 детей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ООП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49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:\7ba893ae578c1e44e65e52e74b9cc2d6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68" y="-3486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фото от соцпедагога\IMG_20171208_095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232" y="151940"/>
            <a:ext cx="2919348" cy="389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Приемная\Downloads\IMG_20190207_100642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17032"/>
            <a:ext cx="373670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Приемная\Downloads\IMG_20190207_101211_HD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5523"/>
            <a:ext cx="2829972" cy="3773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Приемная\Downloads\IMG_20190111_1042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02360" y="86715"/>
            <a:ext cx="2736304" cy="3648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информация по Балаусе\физио кабинет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050" y="3821336"/>
            <a:ext cx="2257422" cy="3009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информация по Балаусе\физиокабинет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5"/>
          <a:stretch/>
        </p:blipFill>
        <p:spPr bwMode="auto">
          <a:xfrm>
            <a:off x="112747" y="4120055"/>
            <a:ext cx="2716596" cy="2412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09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D:\7ba893ae578c1e44e65e52e74b9cc2d6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6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0513-BA3E-40C9-9F46-8748A3AA9623}" type="slidenum">
              <a:rPr lang="ru-RU" smtClean="0"/>
              <a:pPr/>
              <a:t>8</a:t>
            </a:fld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610194387"/>
              </p:ext>
            </p:extLst>
          </p:nvPr>
        </p:nvGraphicFramePr>
        <p:xfrm>
          <a:off x="4716016" y="947630"/>
          <a:ext cx="4062677" cy="3578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372837022"/>
              </p:ext>
            </p:extLst>
          </p:nvPr>
        </p:nvGraphicFramePr>
        <p:xfrm>
          <a:off x="395537" y="1052736"/>
          <a:ext cx="4113436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27584" y="578297"/>
            <a:ext cx="66304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 – образовательную работу ведут 33 педагога.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33832" y="116632"/>
            <a:ext cx="5550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Качественный состав педагогов 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697039428"/>
              </p:ext>
            </p:extLst>
          </p:nvPr>
        </p:nvGraphicFramePr>
        <p:xfrm>
          <a:off x="2051721" y="4293096"/>
          <a:ext cx="5047920" cy="253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1158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:\7ba893ae578c1e44e65e52e74b9cc2d6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Серикпай\Downloads\16136313402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7" r="6397" b="7531"/>
          <a:stretch/>
        </p:blipFill>
        <p:spPr bwMode="auto">
          <a:xfrm rot="5139949">
            <a:off x="-395256" y="781177"/>
            <a:ext cx="4087073" cy="2855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ерикпай\Downloads\16136313402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6" r="2644" b="6836"/>
          <a:stretch/>
        </p:blipFill>
        <p:spPr bwMode="auto">
          <a:xfrm rot="5658249">
            <a:off x="5525649" y="683083"/>
            <a:ext cx="4114452" cy="2808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ерикпай\Downloads\16136313402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" r="2107" b="4698"/>
          <a:stretch/>
        </p:blipFill>
        <p:spPr bwMode="auto">
          <a:xfrm rot="5400000">
            <a:off x="2388908" y="566654"/>
            <a:ext cx="4276824" cy="3001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Серикпай\Downloads\161363504482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" t="5453" r="4563" b="3499"/>
          <a:stretch/>
        </p:blipFill>
        <p:spPr bwMode="auto">
          <a:xfrm rot="16200000">
            <a:off x="680554" y="3287998"/>
            <a:ext cx="2886348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Серикпай\Downloads\16136350448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" t="2439" r="4014" b="2464"/>
          <a:stretch/>
        </p:blipFill>
        <p:spPr bwMode="auto">
          <a:xfrm rot="418645">
            <a:off x="6535678" y="3257131"/>
            <a:ext cx="2446155" cy="3454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Серикпай\Downloads\161363504485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0" t="2822" b="18678"/>
          <a:stretch/>
        </p:blipFill>
        <p:spPr bwMode="auto">
          <a:xfrm rot="16200000">
            <a:off x="4071101" y="3986845"/>
            <a:ext cx="2383931" cy="2822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27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1898</Words>
  <Application>Microsoft Office PowerPoint</Application>
  <PresentationFormat>Экран (4:3)</PresentationFormat>
  <Paragraphs>488</Paragraphs>
  <Slides>24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Метод кабинет</dc:creator>
  <cp:lastModifiedBy>Серикпай</cp:lastModifiedBy>
  <cp:revision>49</cp:revision>
  <dcterms:created xsi:type="dcterms:W3CDTF">2021-02-17T04:12:01Z</dcterms:created>
  <dcterms:modified xsi:type="dcterms:W3CDTF">2021-02-19T08:24:50Z</dcterms:modified>
</cp:coreProperties>
</file>